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56" r:id="rId4"/>
    <p:sldId id="259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0" autoAdjust="0"/>
    <p:restoredTop sz="99822" autoAdjust="0"/>
  </p:normalViewPr>
  <p:slideViewPr>
    <p:cSldViewPr>
      <p:cViewPr varScale="1">
        <p:scale>
          <a:sx n="67" d="100"/>
          <a:sy n="67" d="100"/>
        </p:scale>
        <p:origin x="1236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97CC-2A36-4C26-97B4-9C07FB06B7C0}" type="datetimeFigureOut">
              <a:rPr lang="fi-FI" smtClean="0"/>
              <a:t>28.11.2022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92D8-FE0B-40A9-B3DE-C3F5C6B7121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2363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97CC-2A36-4C26-97B4-9C07FB06B7C0}" type="datetimeFigureOut">
              <a:rPr lang="fi-FI" smtClean="0"/>
              <a:t>28.11.2022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92D8-FE0B-40A9-B3DE-C3F5C6B7121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0477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97CC-2A36-4C26-97B4-9C07FB06B7C0}" type="datetimeFigureOut">
              <a:rPr lang="fi-FI" smtClean="0"/>
              <a:t>28.11.2022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92D8-FE0B-40A9-B3DE-C3F5C6B7121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90165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97CC-2A36-4C26-97B4-9C07FB06B7C0}" type="datetimeFigureOut">
              <a:rPr lang="fi-FI" smtClean="0"/>
              <a:t>28.11.2022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92D8-FE0B-40A9-B3DE-C3F5C6B7121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9378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97CC-2A36-4C26-97B4-9C07FB06B7C0}" type="datetimeFigureOut">
              <a:rPr lang="fi-FI" smtClean="0"/>
              <a:t>28.11.2022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92D8-FE0B-40A9-B3DE-C3F5C6B7121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1388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97CC-2A36-4C26-97B4-9C07FB06B7C0}" type="datetimeFigureOut">
              <a:rPr lang="fi-FI" smtClean="0"/>
              <a:t>28.11.2022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92D8-FE0B-40A9-B3DE-C3F5C6B7121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21216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97CC-2A36-4C26-97B4-9C07FB06B7C0}" type="datetimeFigureOut">
              <a:rPr lang="fi-FI" smtClean="0"/>
              <a:t>28.11.2022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92D8-FE0B-40A9-B3DE-C3F5C6B7121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34900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97CC-2A36-4C26-97B4-9C07FB06B7C0}" type="datetimeFigureOut">
              <a:rPr lang="fi-FI" smtClean="0"/>
              <a:t>28.11.2022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92D8-FE0B-40A9-B3DE-C3F5C6B7121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5180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97CC-2A36-4C26-97B4-9C07FB06B7C0}" type="datetimeFigureOut">
              <a:rPr lang="fi-FI" smtClean="0"/>
              <a:t>28.11.2022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92D8-FE0B-40A9-B3DE-C3F5C6B7121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7189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97CC-2A36-4C26-97B4-9C07FB06B7C0}" type="datetimeFigureOut">
              <a:rPr lang="fi-FI" smtClean="0"/>
              <a:t>28.11.2022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92D8-FE0B-40A9-B3DE-C3F5C6B7121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22504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D97CC-2A36-4C26-97B4-9C07FB06B7C0}" type="datetimeFigureOut">
              <a:rPr lang="fi-FI" smtClean="0"/>
              <a:t>28.11.2022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392D8-FE0B-40A9-B3DE-C3F5C6B7121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65553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D97CC-2A36-4C26-97B4-9C07FB06B7C0}" type="datetimeFigureOut">
              <a:rPr lang="fi-FI" smtClean="0"/>
              <a:t>28.11.2022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392D8-FE0B-40A9-B3DE-C3F5C6B7121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9204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issuu.com/mkekki/docs/uimahalli_esite_final/0" TargetMode="External"/><Relationship Id="rId2" Type="http://schemas.openxmlformats.org/officeDocument/2006/relationships/hyperlink" Target="http://www.porienergia.fi/Tietoa/Ymparisto/Tuulivoima/#.V7VNh6IXYhQ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porienergia.fi/Tuotteet-ja-palvelut/Kaukolampo/Laatu-ja-ymparisto/#.V7VoWqIXYhR" TargetMode="External"/><Relationship Id="rId5" Type="http://schemas.openxmlformats.org/officeDocument/2006/relationships/hyperlink" Target="http://www.oil.fi/fi/ymparisto/biopolttoaineet" TargetMode="External"/><Relationship Id="rId4" Type="http://schemas.openxmlformats.org/officeDocument/2006/relationships/hyperlink" Target="http://www.skanska.fi/fi/projektit/projekti/?pid=9300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ssuu.com/mkekki/docs/uimahalli_esite_final/0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Ryhmä 5"/>
          <p:cNvGrpSpPr/>
          <p:nvPr/>
        </p:nvGrpSpPr>
        <p:grpSpPr>
          <a:xfrm>
            <a:off x="0" y="0"/>
            <a:ext cx="9144000" cy="6866610"/>
            <a:chOff x="0" y="0"/>
            <a:chExt cx="9144000" cy="686661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66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kstiruutu 1"/>
            <p:cNvSpPr txBox="1"/>
            <p:nvPr/>
          </p:nvSpPr>
          <p:spPr>
            <a:xfrm>
              <a:off x="89132" y="3212976"/>
              <a:ext cx="8965736" cy="2397433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7200" b="1" dirty="0"/>
                <a:t>Kestävä ja vastuullinen energiankulutus </a:t>
              </a:r>
            </a:p>
          </p:txBody>
        </p:sp>
        <p:sp>
          <p:nvSpPr>
            <p:cNvPr id="4" name="Alaotsikko 2"/>
            <p:cNvSpPr txBox="1">
              <a:spLocks/>
            </p:cNvSpPr>
            <p:nvPr/>
          </p:nvSpPr>
          <p:spPr>
            <a:xfrm>
              <a:off x="2050060" y="5610408"/>
              <a:ext cx="5043879" cy="105895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effectLst>
              <a:softEdge rad="63500"/>
            </a:effectLst>
          </p:spPr>
          <p:txBody>
            <a:bodyPr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fi-FI" dirty="0"/>
                <a:t>Avainsanat: kestävä kulutus, kestävä energia </a:t>
              </a:r>
            </a:p>
          </p:txBody>
        </p:sp>
      </p:grpSp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84" y="116632"/>
            <a:ext cx="981541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15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:\Ympäristönsuojelu\PROJEKTIT\Mari 2016\kirpparit, kontti\DSC071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6" r="10886"/>
          <a:stretch/>
        </p:blipFill>
        <p:spPr bwMode="auto">
          <a:xfrm>
            <a:off x="0" y="0"/>
            <a:ext cx="9143999" cy="686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orakulmio 1"/>
          <p:cNvSpPr/>
          <p:nvPr/>
        </p:nvSpPr>
        <p:spPr>
          <a:xfrm>
            <a:off x="400346" y="116632"/>
            <a:ext cx="8343310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/>
            <a:r>
              <a:rPr lang="fi-FI" sz="4400" b="1" dirty="0"/>
              <a:t>Geoterminen energia ja maalämpö</a:t>
            </a:r>
          </a:p>
        </p:txBody>
      </p:sp>
      <p:sp>
        <p:nvSpPr>
          <p:cNvPr id="3" name="Suorakulmio 2"/>
          <p:cNvSpPr/>
          <p:nvPr/>
        </p:nvSpPr>
        <p:spPr>
          <a:xfrm>
            <a:off x="251520" y="881735"/>
            <a:ext cx="8712968" cy="3046988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fi-FI" sz="3200" dirty="0"/>
              <a:t>Maankuoren lämpöä, joka syntyy maan sisuksissa radioaktiivisten aineiden hajoamisesta</a:t>
            </a:r>
          </a:p>
          <a:p>
            <a:r>
              <a:rPr lang="fi-FI" sz="3200" dirty="0"/>
              <a:t>Maalämpö: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Geotermistä energiaa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Maaperän pintakerroksiin tai veteen imeytynyttä auringon lämpöenergiaa</a:t>
            </a:r>
          </a:p>
        </p:txBody>
      </p:sp>
      <p:sp>
        <p:nvSpPr>
          <p:cNvPr id="4" name="Tekstiruutu 3"/>
          <p:cNvSpPr txBox="1"/>
          <p:nvPr/>
        </p:nvSpPr>
        <p:spPr>
          <a:xfrm>
            <a:off x="0" y="3928723"/>
            <a:ext cx="9143999" cy="707886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i-FI" sz="4000" dirty="0"/>
              <a:t>Geoterminen energia ja maalämpö Porissa</a:t>
            </a:r>
          </a:p>
        </p:txBody>
      </p:sp>
      <p:sp>
        <p:nvSpPr>
          <p:cNvPr id="5" name="Suorakulmio 4"/>
          <p:cNvSpPr/>
          <p:nvPr/>
        </p:nvSpPr>
        <p:spPr>
          <a:xfrm>
            <a:off x="226223" y="4759485"/>
            <a:ext cx="8738264" cy="1569660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fi-FI" sz="3200" dirty="0"/>
              <a:t>Kauppakeskus Puuvilla käyttää </a:t>
            </a:r>
            <a:r>
              <a:rPr lang="fi-FI" sz="3200" dirty="0" err="1"/>
              <a:t>geoenergiaa</a:t>
            </a:r>
            <a:r>
              <a:rPr lang="fi-FI" sz="3200" dirty="0"/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n. 80 % vuotuisesta lämmitysenergiasta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n. 90 % vuotuisesta jäähdytysenergiasta</a:t>
            </a:r>
          </a:p>
        </p:txBody>
      </p:sp>
    </p:spTree>
    <p:extLst>
      <p:ext uri="{BB962C8B-B14F-4D97-AF65-F5344CB8AC3E}">
        <p14:creationId xmlns:p14="http://schemas.microsoft.com/office/powerpoint/2010/main" val="397262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:\Ympäristönsuojelu\PROJEKTIT\Mari 2016\Pori pictures\IMG_55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9" r="20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orakulmio 1"/>
          <p:cNvSpPr/>
          <p:nvPr/>
        </p:nvSpPr>
        <p:spPr>
          <a:xfrm>
            <a:off x="2649008" y="194481"/>
            <a:ext cx="3845989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/>
            <a:r>
              <a:rPr lang="fi-FI" sz="4400" b="1" dirty="0"/>
              <a:t>Biopolttoaineet</a:t>
            </a:r>
          </a:p>
        </p:txBody>
      </p:sp>
      <p:sp>
        <p:nvSpPr>
          <p:cNvPr id="4" name="Suorakulmio 3"/>
          <p:cNvSpPr/>
          <p:nvPr/>
        </p:nvSpPr>
        <p:spPr>
          <a:xfrm>
            <a:off x="251520" y="1052736"/>
            <a:ext cx="8712968" cy="2062103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fi-FI" sz="3200" dirty="0"/>
              <a:t>Valmistetaan biomassasta eli eloperäisestä aineesta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Biomassa voidaan: </a:t>
            </a:r>
          </a:p>
          <a:p>
            <a:pPr marL="914400" lvl="1" indent="-457200">
              <a:buFontTx/>
              <a:buChar char="-"/>
            </a:pPr>
            <a:r>
              <a:rPr lang="fi-FI" sz="3200" dirty="0"/>
              <a:t>Kuivata ja polttaa sellaisenaan </a:t>
            </a:r>
          </a:p>
          <a:p>
            <a:pPr marL="914400" lvl="1" indent="-457200">
              <a:buFontTx/>
              <a:buChar char="-"/>
            </a:pPr>
            <a:r>
              <a:rPr lang="fi-FI" sz="3200" dirty="0"/>
              <a:t>Jalostaa: bioetanoli, biodiesel ym.</a:t>
            </a:r>
          </a:p>
        </p:txBody>
      </p:sp>
      <p:sp>
        <p:nvSpPr>
          <p:cNvPr id="5" name="Tekstiruutu 4"/>
          <p:cNvSpPr txBox="1"/>
          <p:nvPr/>
        </p:nvSpPr>
        <p:spPr>
          <a:xfrm>
            <a:off x="2015717" y="3755627"/>
            <a:ext cx="5112569" cy="707886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i-FI" sz="4000" dirty="0"/>
              <a:t>Biopolttoaineet Porissa</a:t>
            </a:r>
          </a:p>
        </p:txBody>
      </p:sp>
      <p:sp>
        <p:nvSpPr>
          <p:cNvPr id="6" name="Suorakulmio 5"/>
          <p:cNvSpPr/>
          <p:nvPr/>
        </p:nvSpPr>
        <p:spPr>
          <a:xfrm>
            <a:off x="226224" y="4653136"/>
            <a:ext cx="8738264" cy="1508105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fi-FI" sz="3200" dirty="0"/>
              <a:t>Porin kaukolämpö tuotetaan lähes kokonaan satakuntalaisista polttoaineista, puusta ja turpeesta </a:t>
            </a:r>
            <a:r>
              <a:rPr lang="fi-FI" sz="2800" dirty="0"/>
              <a:t>(turve voidaan määritellä uusiutuvaksi tai fossiiliseksi)</a:t>
            </a:r>
          </a:p>
        </p:txBody>
      </p:sp>
    </p:spTree>
    <p:extLst>
      <p:ext uri="{BB962C8B-B14F-4D97-AF65-F5344CB8AC3E}">
        <p14:creationId xmlns:p14="http://schemas.microsoft.com/office/powerpoint/2010/main" val="49281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:\Ympäristönsuojelu\PROJEKTIT\Mari 2016\Pori pictures\IMG_318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2711170" y="188640"/>
            <a:ext cx="3721660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fi-FI" sz="4400" b="1" dirty="0"/>
              <a:t>Energiansäästö</a:t>
            </a:r>
          </a:p>
        </p:txBody>
      </p:sp>
      <p:sp>
        <p:nvSpPr>
          <p:cNvPr id="3" name="Tekstiruutu 2"/>
          <p:cNvSpPr txBox="1"/>
          <p:nvPr/>
        </p:nvSpPr>
        <p:spPr>
          <a:xfrm>
            <a:off x="418276" y="1124744"/>
            <a:ext cx="8441478" cy="2554545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fi-FI" sz="3200" b="1" dirty="0"/>
              <a:t>Kuluta vähemmän energiaa, säästä ympäristöä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Älä käytä energiaa turhaan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Käytä energiaa tehokkaasti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Vähennä energiantarvetta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Kun käytät energiaa, suosi uusiutuvaa energiaa</a:t>
            </a:r>
          </a:p>
        </p:txBody>
      </p:sp>
    </p:spTree>
    <p:extLst>
      <p:ext uri="{BB962C8B-B14F-4D97-AF65-F5344CB8AC3E}">
        <p14:creationId xmlns:p14="http://schemas.microsoft.com/office/powerpoint/2010/main" val="382172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/>
          <p:cNvSpPr txBox="1"/>
          <p:nvPr/>
        </p:nvSpPr>
        <p:spPr>
          <a:xfrm>
            <a:off x="395536" y="468077"/>
            <a:ext cx="84249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Lähteet</a:t>
            </a:r>
          </a:p>
          <a:p>
            <a:endParaRPr lang="fi-FI" dirty="0"/>
          </a:p>
          <a:p>
            <a:r>
              <a:rPr lang="fi-FI" dirty="0">
                <a:hlinkClick r:id="rId2"/>
              </a:rPr>
              <a:t>http://www.porienergia.fi/Tietoa/Ymparisto/Tuulivoima/#.V7VNh6IXYhQ</a:t>
            </a:r>
            <a:endParaRPr lang="fi-FI" dirty="0"/>
          </a:p>
          <a:p>
            <a:r>
              <a:rPr lang="fi-FI" dirty="0">
                <a:hlinkClick r:id="rId3"/>
              </a:rPr>
              <a:t>https://issuu.com/mkekki/docs/uimahalli_esite_final/0</a:t>
            </a:r>
            <a:endParaRPr lang="fi-FI" dirty="0"/>
          </a:p>
          <a:p>
            <a:r>
              <a:rPr lang="fi-FI" dirty="0">
                <a:hlinkClick r:id="rId4"/>
              </a:rPr>
              <a:t>http://www.skanska.fi/fi/projektit/projekti/?pid=9300</a:t>
            </a:r>
            <a:endParaRPr lang="fi-FI" dirty="0"/>
          </a:p>
          <a:p>
            <a:r>
              <a:rPr lang="fi-FI" dirty="0">
                <a:hlinkClick r:id="rId5"/>
              </a:rPr>
              <a:t>http://www.oil.fi/fi/ymparisto/biopolttoaineet</a:t>
            </a:r>
            <a:endParaRPr lang="fi-FI" dirty="0"/>
          </a:p>
          <a:p>
            <a:r>
              <a:rPr lang="fi-FI" dirty="0">
                <a:hlinkClick r:id="rId6"/>
              </a:rPr>
              <a:t>http://www.porienergia.fi/Tuotteet-ja-palvelut/Kaukolampo/Laatu-ja-ymparisto/#.V7VoWqIXYhR</a:t>
            </a:r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76536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:\Ympäristönsuojelu\PROJEKTIT\Mari 2016\phone pictures\WP_20160421_20_32_36_Pr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8" r="8340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3449117" y="91951"/>
            <a:ext cx="2181816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fi-FI" sz="4400" b="1" dirty="0"/>
              <a:t> Energia </a:t>
            </a:r>
          </a:p>
        </p:txBody>
      </p:sp>
      <p:sp>
        <p:nvSpPr>
          <p:cNvPr id="3" name="Suorakulmio 2"/>
          <p:cNvSpPr/>
          <p:nvPr/>
        </p:nvSpPr>
        <p:spPr>
          <a:xfrm>
            <a:off x="451556" y="1124744"/>
            <a:ext cx="8240887" cy="4031873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fi-FI" sz="3200" b="1" dirty="0"/>
              <a:t>Energiaa on muun muassa: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Kemiallinen energia, lämpöenergia, sähkömagneettinen säteily, sähkö, ydinvoima</a:t>
            </a:r>
          </a:p>
          <a:p>
            <a:r>
              <a:rPr lang="fi-FI" sz="3200" b="1" dirty="0"/>
              <a:t>Energia voidaan jakaa: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Liike-energiaan ja potentiaalienergiaan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i-FI" sz="3200" dirty="0"/>
          </a:p>
          <a:p>
            <a:r>
              <a:rPr lang="fi-FI" sz="3200" b="1" dirty="0"/>
              <a:t>Arkikielessä energialla tarkoitetaan yleensä: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Sähköä, lämpöä ja liikettä</a:t>
            </a:r>
          </a:p>
        </p:txBody>
      </p:sp>
    </p:spTree>
    <p:extLst>
      <p:ext uri="{BB962C8B-B14F-4D97-AF65-F5344CB8AC3E}">
        <p14:creationId xmlns:p14="http://schemas.microsoft.com/office/powerpoint/2010/main" val="342775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orakulmio 4"/>
          <p:cNvSpPr/>
          <p:nvPr/>
        </p:nvSpPr>
        <p:spPr>
          <a:xfrm>
            <a:off x="467544" y="1052736"/>
            <a:ext cx="8136904" cy="3736407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fi-FI" sz="3200" dirty="0">
                <a:solidFill>
                  <a:prstClr val="black"/>
                </a:solidFill>
              </a:rPr>
              <a:t>Maapallon </a:t>
            </a:r>
            <a:r>
              <a:rPr lang="fi-FI" sz="3200" b="1" dirty="0">
                <a:solidFill>
                  <a:prstClr val="black"/>
                </a:solidFill>
              </a:rPr>
              <a:t>luonnonvaroja</a:t>
            </a:r>
            <a:r>
              <a:rPr lang="fi-FI" sz="3200" dirty="0">
                <a:solidFill>
                  <a:prstClr val="black"/>
                </a:solidFill>
              </a:rPr>
              <a:t> käytetään siten, että niitä </a:t>
            </a:r>
            <a:r>
              <a:rPr lang="fi-FI" sz="3200" b="1" dirty="0">
                <a:solidFill>
                  <a:prstClr val="black"/>
                </a:solidFill>
              </a:rPr>
              <a:t>riittää kaikille nyt ja tulevaisuudessa</a:t>
            </a:r>
            <a:r>
              <a:rPr lang="fi-FI" sz="3200" dirty="0">
                <a:solidFill>
                  <a:prstClr val="black"/>
                </a:solidFill>
              </a:rPr>
              <a:t>.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sz="3200" dirty="0">
                <a:solidFill>
                  <a:prstClr val="black"/>
                </a:solidFill>
              </a:rPr>
              <a:t>Pyrkii mahdollisimman pieniin ympäristöhaittoihin: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fi-FI" sz="3200" dirty="0">
                <a:solidFill>
                  <a:prstClr val="black"/>
                </a:solidFill>
              </a:rPr>
              <a:t>Käytä mitä tarvitset, käytä tehokkaasti, kierrätä, käytä ympäristöystävällisiä tuotteita ja palveluita…</a:t>
            </a:r>
          </a:p>
        </p:txBody>
      </p:sp>
      <p:sp>
        <p:nvSpPr>
          <p:cNvPr id="6" name="Tekstiruutu 5"/>
          <p:cNvSpPr txBox="1"/>
          <p:nvPr/>
        </p:nvSpPr>
        <p:spPr>
          <a:xfrm>
            <a:off x="2467000" y="166862"/>
            <a:ext cx="4033797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fi-FI" sz="4400" b="1" dirty="0"/>
              <a:t> Kestävä kehitys </a:t>
            </a:r>
          </a:p>
        </p:txBody>
      </p:sp>
    </p:spTree>
    <p:extLst>
      <p:ext uri="{BB962C8B-B14F-4D97-AF65-F5344CB8AC3E}">
        <p14:creationId xmlns:p14="http://schemas.microsoft.com/office/powerpoint/2010/main" val="183619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orakulmio 4"/>
          <p:cNvSpPr/>
          <p:nvPr/>
        </p:nvSpPr>
        <p:spPr>
          <a:xfrm>
            <a:off x="0" y="1052736"/>
            <a:ext cx="9144000" cy="2554545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lvl="0"/>
            <a:r>
              <a:rPr lang="fi-FI" sz="3200" b="1" dirty="0">
                <a:solidFill>
                  <a:prstClr val="black"/>
                </a:solidFill>
              </a:rPr>
              <a:t>Kestävä energia käsittää: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fi-FI" sz="3200" b="1" dirty="0">
                <a:solidFill>
                  <a:prstClr val="black"/>
                </a:solidFill>
              </a:rPr>
              <a:t>Energian käytön ja tuotannon: </a:t>
            </a:r>
            <a:r>
              <a:rPr lang="fi-FI" sz="3200" dirty="0">
                <a:solidFill>
                  <a:prstClr val="black"/>
                </a:solidFill>
              </a:rPr>
              <a:t>energiaa käytetään vain tarpeen mukaan, energia käytetään tehokkaasti, ei tuhlata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fi-FI" sz="3200" b="1" dirty="0">
                <a:solidFill>
                  <a:prstClr val="black"/>
                </a:solidFill>
              </a:rPr>
              <a:t>Tuotanto: </a:t>
            </a:r>
            <a:r>
              <a:rPr lang="fi-FI" sz="3200" dirty="0">
                <a:solidFill>
                  <a:prstClr val="black"/>
                </a:solidFill>
              </a:rPr>
              <a:t>Energia tuotetaan ympäristöystävällisesti</a:t>
            </a:r>
            <a:endParaRPr lang="fi-FI" sz="3000" dirty="0">
              <a:solidFill>
                <a:prstClr val="black"/>
              </a:solidFill>
            </a:endParaRPr>
          </a:p>
        </p:txBody>
      </p:sp>
      <p:sp>
        <p:nvSpPr>
          <p:cNvPr id="6" name="Tekstiruutu 5"/>
          <p:cNvSpPr txBox="1"/>
          <p:nvPr/>
        </p:nvSpPr>
        <p:spPr>
          <a:xfrm>
            <a:off x="2467000" y="166862"/>
            <a:ext cx="4118372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fi-FI" sz="4400" b="1" dirty="0"/>
              <a:t> Kestävä energia </a:t>
            </a:r>
          </a:p>
        </p:txBody>
      </p:sp>
    </p:spTree>
    <p:extLst>
      <p:ext uri="{BB962C8B-B14F-4D97-AF65-F5344CB8AC3E}">
        <p14:creationId xmlns:p14="http://schemas.microsoft.com/office/powerpoint/2010/main" val="301524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:\Ympäristönsuojelu\PROJEKTIT\Mari 2016\phone pictures\WP_20160412_20_48_22_Pr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" r="19455"/>
          <a:stretch/>
        </p:blipFill>
        <p:spPr bwMode="auto">
          <a:xfrm>
            <a:off x="0" y="1"/>
            <a:ext cx="9144000" cy="689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orakulmio 1"/>
          <p:cNvSpPr/>
          <p:nvPr/>
        </p:nvSpPr>
        <p:spPr>
          <a:xfrm>
            <a:off x="179512" y="936303"/>
            <a:ext cx="8964488" cy="2751522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marL="514350" lvl="0" indent="-514350">
              <a:spcBef>
                <a:spcPct val="20000"/>
              </a:spcBef>
              <a:buFont typeface="+mj-lt"/>
              <a:buAutoNum type="arabicPeriod"/>
            </a:pPr>
            <a:r>
              <a:rPr lang="fi-FI" sz="3200" b="1" dirty="0">
                <a:solidFill>
                  <a:prstClr val="black"/>
                </a:solidFill>
              </a:rPr>
              <a:t>Energiaa käytetään vain tarpeen mukaan</a:t>
            </a:r>
            <a:r>
              <a:rPr lang="fi-FI" sz="3200" dirty="0">
                <a:solidFill>
                  <a:prstClr val="black"/>
                </a:solidFill>
              </a:rPr>
              <a:t>: esim. sulje valot, kun poistut huoneesta</a:t>
            </a:r>
          </a:p>
          <a:p>
            <a:pPr marL="514350" lvl="0" indent="-514350">
              <a:spcBef>
                <a:spcPct val="20000"/>
              </a:spcBef>
              <a:buFont typeface="+mj-lt"/>
              <a:buAutoNum type="arabicPeriod"/>
            </a:pPr>
            <a:r>
              <a:rPr lang="fi-FI" sz="3200" b="1" dirty="0">
                <a:solidFill>
                  <a:prstClr val="black"/>
                </a:solidFill>
              </a:rPr>
              <a:t>Energian tarvetta vähennetään</a:t>
            </a:r>
            <a:r>
              <a:rPr lang="fi-FI" sz="3200" dirty="0">
                <a:solidFill>
                  <a:prstClr val="black"/>
                </a:solidFill>
              </a:rPr>
              <a:t>: esim. vähennä lämpöhukkaa niin ei tarvitse lämmittää niin paljon </a:t>
            </a:r>
          </a:p>
          <a:p>
            <a:pPr marL="514350" lvl="0" indent="-514350">
              <a:spcBef>
                <a:spcPct val="20000"/>
              </a:spcBef>
              <a:buFont typeface="+mj-lt"/>
              <a:buAutoNum type="arabicPeriod"/>
            </a:pPr>
            <a:r>
              <a:rPr lang="fi-FI" sz="3200" b="1" dirty="0">
                <a:solidFill>
                  <a:prstClr val="black"/>
                </a:solidFill>
              </a:rPr>
              <a:t>Energia käytetään tehokkaasti</a:t>
            </a:r>
            <a:r>
              <a:rPr lang="fi-FI" sz="3200" dirty="0">
                <a:solidFill>
                  <a:prstClr val="black"/>
                </a:solidFill>
              </a:rPr>
              <a:t>: esim. LED-lamppu</a:t>
            </a:r>
          </a:p>
        </p:txBody>
      </p:sp>
      <p:sp>
        <p:nvSpPr>
          <p:cNvPr id="3" name="Tekstiruutu 2"/>
          <p:cNvSpPr txBox="1"/>
          <p:nvPr/>
        </p:nvSpPr>
        <p:spPr>
          <a:xfrm>
            <a:off x="1403119" y="135604"/>
            <a:ext cx="6337761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fi-FI" sz="4400" b="1" dirty="0"/>
              <a:t> Kestävän energian käyttö </a:t>
            </a:r>
          </a:p>
        </p:txBody>
      </p:sp>
    </p:spTree>
    <p:extLst>
      <p:ext uri="{BB962C8B-B14F-4D97-AF65-F5344CB8AC3E}">
        <p14:creationId xmlns:p14="http://schemas.microsoft.com/office/powerpoint/2010/main" val="4520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uorakulmio 2"/>
          <p:cNvSpPr/>
          <p:nvPr/>
        </p:nvSpPr>
        <p:spPr>
          <a:xfrm>
            <a:off x="173614" y="2204864"/>
            <a:ext cx="4184184" cy="4031873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fi-FI" sz="3200" b="1" dirty="0">
                <a:solidFill>
                  <a:prstClr val="black"/>
                </a:solidFill>
              </a:rPr>
              <a:t>Uusiutuva energia: 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sz="3200" dirty="0">
                <a:solidFill>
                  <a:prstClr val="black"/>
                </a:solidFill>
              </a:rPr>
              <a:t>Tuulivoima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sz="3200" dirty="0">
                <a:solidFill>
                  <a:prstClr val="black"/>
                </a:solidFill>
              </a:rPr>
              <a:t>Aurinkoenergia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sz="3200" dirty="0">
                <a:solidFill>
                  <a:prstClr val="black"/>
                </a:solidFill>
              </a:rPr>
              <a:t>Vesivoima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sz="3200" dirty="0">
                <a:solidFill>
                  <a:prstClr val="black"/>
                </a:solidFill>
              </a:rPr>
              <a:t>Geoterminen energia ja maalämpö</a:t>
            </a:r>
          </a:p>
          <a:p>
            <a:pPr marL="457200" lvl="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i-FI" sz="3200" dirty="0">
                <a:solidFill>
                  <a:prstClr val="black"/>
                </a:solidFill>
              </a:rPr>
              <a:t>Biopolttoaineet</a:t>
            </a:r>
          </a:p>
        </p:txBody>
      </p:sp>
      <p:sp>
        <p:nvSpPr>
          <p:cNvPr id="4" name="Tekstiruutu 3"/>
          <p:cNvSpPr txBox="1"/>
          <p:nvPr/>
        </p:nvSpPr>
        <p:spPr>
          <a:xfrm>
            <a:off x="1115124" y="166862"/>
            <a:ext cx="6913752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fi-FI" sz="4400" b="1" dirty="0"/>
              <a:t> Kestävän energian tuotanto </a:t>
            </a:r>
          </a:p>
        </p:txBody>
      </p:sp>
      <p:sp>
        <p:nvSpPr>
          <p:cNvPr id="6" name="Suorakulmio 5"/>
          <p:cNvSpPr/>
          <p:nvPr/>
        </p:nvSpPr>
        <p:spPr>
          <a:xfrm>
            <a:off x="171792" y="1108606"/>
            <a:ext cx="8792696" cy="1077218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fi-FI" sz="3200" dirty="0">
                <a:solidFill>
                  <a:prstClr val="black"/>
                </a:solidFill>
              </a:rPr>
              <a:t>Kestävä energia tuotetaan ympäristöystävällisesti suosimalla uusiutuvaa energiaa.</a:t>
            </a:r>
          </a:p>
        </p:txBody>
      </p:sp>
    </p:spTree>
    <p:extLst>
      <p:ext uri="{BB962C8B-B14F-4D97-AF65-F5344CB8AC3E}">
        <p14:creationId xmlns:p14="http://schemas.microsoft.com/office/powerpoint/2010/main" val="71355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3193514" y="91951"/>
            <a:ext cx="2756973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fi-FI" sz="4400" b="1" dirty="0"/>
              <a:t>Tuulivoima</a:t>
            </a:r>
          </a:p>
        </p:txBody>
      </p:sp>
      <p:sp>
        <p:nvSpPr>
          <p:cNvPr id="3" name="Tekstiruutu 2"/>
          <p:cNvSpPr txBox="1"/>
          <p:nvPr/>
        </p:nvSpPr>
        <p:spPr>
          <a:xfrm>
            <a:off x="2512223" y="2606983"/>
            <a:ext cx="4424353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fi-FI" sz="4400" dirty="0"/>
              <a:t>Tuulivoima Porissa</a:t>
            </a:r>
          </a:p>
        </p:txBody>
      </p:sp>
      <p:sp>
        <p:nvSpPr>
          <p:cNvPr id="5" name="Suorakulmio 4"/>
          <p:cNvSpPr/>
          <p:nvPr/>
        </p:nvSpPr>
        <p:spPr>
          <a:xfrm>
            <a:off x="226224" y="861392"/>
            <a:ext cx="8738264" cy="1569660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Tuulivoima on tuulen liike-energian muuntamista sähköksi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Tuuli syntyy auringon säteilystä</a:t>
            </a:r>
          </a:p>
        </p:txBody>
      </p:sp>
      <p:sp>
        <p:nvSpPr>
          <p:cNvPr id="7" name="Suorakulmio 6"/>
          <p:cNvSpPr/>
          <p:nvPr/>
        </p:nvSpPr>
        <p:spPr>
          <a:xfrm>
            <a:off x="226224" y="3437745"/>
            <a:ext cx="8738264" cy="2062103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fi-FI" sz="3200" dirty="0"/>
              <a:t>Porissa tuotetaan sähköä tuulivoimalla (2015):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n.74 milj. kWh vuodessa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Eli 37 000 kerrostaloasunnon tai </a:t>
            </a:r>
            <a:r>
              <a:rPr lang="fi-FI" sz="3200"/>
              <a:t>noin 4 </a:t>
            </a:r>
            <a:r>
              <a:rPr lang="fi-FI" sz="3200" dirty="0"/>
              <a:t>100 sähkölämmitteisen omakotitalon tarpeisiin </a:t>
            </a:r>
          </a:p>
        </p:txBody>
      </p:sp>
    </p:spTree>
    <p:extLst>
      <p:ext uri="{BB962C8B-B14F-4D97-AF65-F5344CB8AC3E}">
        <p14:creationId xmlns:p14="http://schemas.microsoft.com/office/powerpoint/2010/main" val="300342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:\Ympäristönsuojelu\PROJEKTIT\Mari 2016\phone pictures\WP_20160617_09_36_40_Pr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4" t="-282" r="7272" b="282"/>
          <a:stretch/>
        </p:blipFill>
        <p:spPr bwMode="auto">
          <a:xfrm>
            <a:off x="0" y="-25546"/>
            <a:ext cx="9144000" cy="688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orakulmio 1"/>
          <p:cNvSpPr/>
          <p:nvPr/>
        </p:nvSpPr>
        <p:spPr>
          <a:xfrm>
            <a:off x="2667934" y="28367"/>
            <a:ext cx="3776868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/>
            <a:r>
              <a:rPr lang="fi-FI" sz="4400" b="1" dirty="0"/>
              <a:t>Aurinkoenergia</a:t>
            </a:r>
          </a:p>
        </p:txBody>
      </p:sp>
      <p:sp>
        <p:nvSpPr>
          <p:cNvPr id="3" name="Suorakulmio 2"/>
          <p:cNvSpPr/>
          <p:nvPr/>
        </p:nvSpPr>
        <p:spPr>
          <a:xfrm>
            <a:off x="179512" y="807244"/>
            <a:ext cx="8784976" cy="1569660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Auringon säteilemää lämpö- ja valoenergiaa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Aurinkoenergiaa voidaan hyödyntää aurinkosähköpaneelein ja </a:t>
            </a:r>
            <a:r>
              <a:rPr lang="fi-FI" sz="3200" dirty="0" err="1"/>
              <a:t>aurinkolämpökeräimin</a:t>
            </a:r>
            <a:endParaRPr lang="fi-FI" sz="3200" dirty="0"/>
          </a:p>
        </p:txBody>
      </p:sp>
      <p:sp>
        <p:nvSpPr>
          <p:cNvPr id="4" name="Tekstiruutu 3"/>
          <p:cNvSpPr txBox="1"/>
          <p:nvPr/>
        </p:nvSpPr>
        <p:spPr>
          <a:xfrm>
            <a:off x="2010102" y="2606983"/>
            <a:ext cx="5428602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fi-FI" sz="4400" dirty="0"/>
              <a:t>Aurinkoenergia Porissa</a:t>
            </a:r>
          </a:p>
        </p:txBody>
      </p:sp>
      <p:sp>
        <p:nvSpPr>
          <p:cNvPr id="6" name="Suorakulmio 5"/>
          <p:cNvSpPr/>
          <p:nvPr/>
        </p:nvSpPr>
        <p:spPr>
          <a:xfrm>
            <a:off x="226224" y="3437745"/>
            <a:ext cx="8738264" cy="2831544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fi-FI" sz="3200" dirty="0"/>
              <a:t>Porin keskustan uimahalli on Suomen ensimmäinen </a:t>
            </a:r>
            <a:r>
              <a:rPr lang="fi-FI" sz="3200" dirty="0" err="1"/>
              <a:t>aurinkoenergiauimahalli</a:t>
            </a:r>
            <a:endParaRPr lang="fi-FI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88 kpl </a:t>
            </a:r>
            <a:r>
              <a:rPr lang="fi-FI" sz="3200" dirty="0" err="1"/>
              <a:t>lämpökeräintä</a:t>
            </a:r>
            <a:endParaRPr lang="fi-FI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250 kpl sähköpaneelia</a:t>
            </a:r>
          </a:p>
          <a:p>
            <a:endParaRPr lang="fi-FI" sz="3200" dirty="0"/>
          </a:p>
          <a:p>
            <a:r>
              <a:rPr lang="fi-FI" dirty="0">
                <a:hlinkClick r:id="rId3"/>
              </a:rPr>
              <a:t>https://issuu.com/mkekki/docs/uimahalli_esite_final/0</a:t>
            </a:r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9323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uorakulmio 1"/>
          <p:cNvSpPr/>
          <p:nvPr/>
        </p:nvSpPr>
        <p:spPr>
          <a:xfrm>
            <a:off x="3284083" y="188640"/>
            <a:ext cx="2575833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fi-FI" sz="4400" b="1" dirty="0">
                <a:solidFill>
                  <a:prstClr val="black"/>
                </a:solidFill>
              </a:rPr>
              <a:t>Vesivoima</a:t>
            </a:r>
          </a:p>
        </p:txBody>
      </p:sp>
      <p:sp>
        <p:nvSpPr>
          <p:cNvPr id="3" name="Suorakulmio 2"/>
          <p:cNvSpPr/>
          <p:nvPr/>
        </p:nvSpPr>
        <p:spPr>
          <a:xfrm>
            <a:off x="323528" y="965874"/>
            <a:ext cx="8496944" cy="1569660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Veden liikkeen muuntamista johonkin ihmiselle hyödyllisempään muotoon, esim. sähköksi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Veden kierto perustuu Auringon säteilyyn</a:t>
            </a:r>
          </a:p>
        </p:txBody>
      </p:sp>
      <p:sp>
        <p:nvSpPr>
          <p:cNvPr id="4" name="Tekstiruutu 3"/>
          <p:cNvSpPr txBox="1"/>
          <p:nvPr/>
        </p:nvSpPr>
        <p:spPr>
          <a:xfrm>
            <a:off x="2596931" y="2606983"/>
            <a:ext cx="4254947" cy="769441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fi-FI" sz="4400" dirty="0"/>
              <a:t>Vesivoima Porissa</a:t>
            </a:r>
          </a:p>
        </p:txBody>
      </p:sp>
      <p:sp>
        <p:nvSpPr>
          <p:cNvPr id="5" name="Suorakulmio 4"/>
          <p:cNvSpPr/>
          <p:nvPr/>
        </p:nvSpPr>
        <p:spPr>
          <a:xfrm>
            <a:off x="226224" y="3437745"/>
            <a:ext cx="8738264" cy="3046988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fi-FI" sz="3200" dirty="0"/>
              <a:t>Pori Energia tuottaa vesivoimaa Kokemäenjoessa ja Kymijoessa sijaitsevista vesivoimalaitoksista: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N. 200 milj. kWh vuodessa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3200" dirty="0"/>
              <a:t>Eli 100 000 kerrostaloasunnon tai noin 11 000 sähkölämmitteisen omakotitalon sähkön tarpeen verran</a:t>
            </a:r>
          </a:p>
        </p:txBody>
      </p:sp>
    </p:spTree>
    <p:extLst>
      <p:ext uri="{BB962C8B-B14F-4D97-AF65-F5344CB8AC3E}">
        <p14:creationId xmlns:p14="http://schemas.microsoft.com/office/powerpoint/2010/main" val="67363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493</Words>
  <Application>Microsoft Office PowerPoint</Application>
  <PresentationFormat>Näytössä katseltava diaesitys (4:3)</PresentationFormat>
  <Paragraphs>82</Paragraphs>
  <Slides>13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Porin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Kuusela Marianna</dc:creator>
  <cp:lastModifiedBy>Teemu Uusi-Rasi</cp:lastModifiedBy>
  <cp:revision>46</cp:revision>
  <dcterms:created xsi:type="dcterms:W3CDTF">2016-08-09T09:27:58Z</dcterms:created>
  <dcterms:modified xsi:type="dcterms:W3CDTF">2022-11-28T09:30:07Z</dcterms:modified>
</cp:coreProperties>
</file>