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3"/>
  </p:notesMasterIdLst>
  <p:sldIdLst>
    <p:sldId id="868" r:id="rId5"/>
    <p:sldId id="882" r:id="rId6"/>
    <p:sldId id="798" r:id="rId7"/>
    <p:sldId id="799" r:id="rId8"/>
    <p:sldId id="800" r:id="rId9"/>
    <p:sldId id="786" r:id="rId10"/>
    <p:sldId id="805" r:id="rId11"/>
    <p:sldId id="803" r:id="rId12"/>
    <p:sldId id="804" r:id="rId13"/>
    <p:sldId id="819" r:id="rId14"/>
    <p:sldId id="878" r:id="rId15"/>
    <p:sldId id="879" r:id="rId16"/>
    <p:sldId id="881" r:id="rId17"/>
    <p:sldId id="880" r:id="rId18"/>
    <p:sldId id="883" r:id="rId19"/>
    <p:sldId id="873" r:id="rId20"/>
    <p:sldId id="876" r:id="rId21"/>
    <p:sldId id="874" r:id="rId22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imetön osa" id="{7896F1F1-65A9-441E-B59A-1CAD88361A06}">
          <p14:sldIdLst>
            <p14:sldId id="868"/>
            <p14:sldId id="882"/>
            <p14:sldId id="798"/>
            <p14:sldId id="799"/>
            <p14:sldId id="800"/>
            <p14:sldId id="786"/>
            <p14:sldId id="805"/>
            <p14:sldId id="803"/>
            <p14:sldId id="804"/>
            <p14:sldId id="819"/>
            <p14:sldId id="878"/>
            <p14:sldId id="879"/>
            <p14:sldId id="881"/>
            <p14:sldId id="880"/>
            <p14:sldId id="883"/>
            <p14:sldId id="873"/>
            <p14:sldId id="876"/>
            <p14:sldId id="8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81">
          <p15:clr>
            <a:srgbClr val="A4A3A4"/>
          </p15:clr>
        </p15:guide>
        <p15:guide id="2" pos="3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031A"/>
    <a:srgbClr val="E4001C"/>
    <a:srgbClr val="E44E34"/>
    <a:srgbClr val="EC1C24"/>
    <a:srgbClr val="171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95D355-926A-4C9A-B316-6713CCA19009}" v="5" dt="2023-11-16T08:11:17.7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605" autoAdjust="0"/>
    <p:restoredTop sz="96699" autoAdjust="0"/>
  </p:normalViewPr>
  <p:slideViewPr>
    <p:cSldViewPr snapToGrid="0" snapToObjects="1" showGuides="1">
      <p:cViewPr varScale="1">
        <p:scale>
          <a:sx n="86" d="100"/>
          <a:sy n="86" d="100"/>
        </p:scale>
        <p:origin x="507" y="45"/>
      </p:cViewPr>
      <p:guideLst>
        <p:guide orient="horz" pos="2681"/>
        <p:guide pos="358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C35A52-48ED-4D4C-B7C6-907FBA6C3F70}" type="datetimeFigureOut">
              <a:rPr lang="en-US" smtClean="0"/>
              <a:t>11/16/2023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1DFF7-4AE4-794E-B8E7-952BBFA12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Luettelomerkeilläkin voi leikkiä! Niitä pystyy mukauttamaan vaihtamalla niihin kuvakkeen PowerPointin valikoimasta tai omalta tietokoneelta.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1DFF7-4AE4-794E-B8E7-952BBFA124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1144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Luettelomerkeilläkin voi leikkiä! Niitä pystyy mukauttamaan vaihtamalla niihin kuvakkeen PowerPointin valikoimasta tai omalta tietokoneelta.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1DFF7-4AE4-794E-B8E7-952BBFA124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05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61DFF7-4AE4-794E-B8E7-952BBFA124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24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94814" y="3915372"/>
            <a:ext cx="7658963" cy="47640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rgbClr val="17171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10" name="Kuva 9" descr="2017_Pori_logo_RGB_is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3" y="1140587"/>
            <a:ext cx="7563554" cy="1919891"/>
          </a:xfrm>
          <a:prstGeom prst="rect">
            <a:avLst/>
          </a:prstGeom>
        </p:spPr>
      </p:pic>
      <p:cxnSp>
        <p:nvCxnSpPr>
          <p:cNvPr id="13" name="Suora yhdysviiva 12"/>
          <p:cNvCxnSpPr/>
          <p:nvPr userDrawn="1"/>
        </p:nvCxnSpPr>
        <p:spPr>
          <a:xfrm>
            <a:off x="790223" y="3749074"/>
            <a:ext cx="7563554" cy="0"/>
          </a:xfrm>
          <a:prstGeom prst="line">
            <a:avLst/>
          </a:prstGeom>
          <a:ln>
            <a:solidFill>
              <a:srgbClr val="E4001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77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pic>
        <p:nvPicPr>
          <p:cNvPr id="4" name="Kuva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82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18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028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 ilman P-tunn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1">
            <a:extLst>
              <a:ext uri="{FF2B5EF4-FFF2-40B4-BE49-F238E27FC236}">
                <a16:creationId xmlns:a16="http://schemas.microsoft.com/office/drawing/2014/main" id="{EFAF5CC5-DBCB-46B6-BACA-367C43CD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255"/>
            <a:ext cx="8229600" cy="69597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3778D751-CBD4-4F5F-9024-0F25B85E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53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5961541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3CF8F92-697C-4657-BE94-0D686FE207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4176713" cy="5143501"/>
          </a:xfrm>
        </p:spPr>
        <p:txBody>
          <a:bodyPr/>
          <a:lstStyle/>
          <a:p>
            <a:endParaRPr lang="fi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D8CB9DCF-2F14-4B6E-955F-031B535254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1560" y="2028380"/>
            <a:ext cx="3843337" cy="249078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A4EC6116-FA02-4FCF-8747-F47712665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560" y="176981"/>
            <a:ext cx="4498361" cy="153916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728142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tekst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F3CF8F92-697C-4657-BE94-0D686FE207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67287" y="-2"/>
            <a:ext cx="4176713" cy="5143501"/>
          </a:xfrm>
        </p:spPr>
        <p:txBody>
          <a:bodyPr/>
          <a:lstStyle/>
          <a:p>
            <a:endParaRPr lang="fi-FI"/>
          </a:p>
        </p:txBody>
      </p:sp>
      <p:sp>
        <p:nvSpPr>
          <p:cNvPr id="5" name="Tekstin paikkamerkki 5">
            <a:extLst>
              <a:ext uri="{FF2B5EF4-FFF2-40B4-BE49-F238E27FC236}">
                <a16:creationId xmlns:a16="http://schemas.microsoft.com/office/drawing/2014/main" id="{2AAD6EFE-9529-4541-BF7A-6277EB213AF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796" y="2028380"/>
            <a:ext cx="3843337" cy="2490787"/>
          </a:xfrm>
        </p:spPr>
        <p:txBody>
          <a:bodyPr/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7" name="Otsikko 1">
            <a:extLst>
              <a:ext uri="{FF2B5EF4-FFF2-40B4-BE49-F238E27FC236}">
                <a16:creationId xmlns:a16="http://schemas.microsoft.com/office/drawing/2014/main" id="{1847D9FF-9D6F-44C0-B6BD-BB9EE8B0D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96" y="176981"/>
            <a:ext cx="4498361" cy="153916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</p:spTree>
    <p:extLst>
      <p:ext uri="{BB962C8B-B14F-4D97-AF65-F5344CB8AC3E}">
        <p14:creationId xmlns:p14="http://schemas.microsoft.com/office/powerpoint/2010/main" val="2488296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äilevä 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793884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ksofon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4154159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ff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skustelu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tsikkodia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4" y="1140587"/>
            <a:ext cx="7563551" cy="1919891"/>
          </a:xfrm>
          <a:prstGeom prst="rect">
            <a:avLst/>
          </a:prstGeom>
        </p:spPr>
      </p:pic>
      <p:cxnSp>
        <p:nvCxnSpPr>
          <p:cNvPr id="8" name="Suora yhdysviiva 7"/>
          <p:cNvCxnSpPr/>
          <p:nvPr userDrawn="1"/>
        </p:nvCxnSpPr>
        <p:spPr>
          <a:xfrm>
            <a:off x="790223" y="3749074"/>
            <a:ext cx="7563554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Alaotsikko 2"/>
          <p:cNvSpPr>
            <a:spLocks noGrp="1"/>
          </p:cNvSpPr>
          <p:nvPr>
            <p:ph type="subTitle" idx="1"/>
          </p:nvPr>
        </p:nvSpPr>
        <p:spPr>
          <a:xfrm>
            <a:off x="694814" y="3915372"/>
            <a:ext cx="7658963" cy="476406"/>
          </a:xfrm>
        </p:spPr>
        <p:txBody>
          <a:bodyPr>
            <a:normAutofit/>
          </a:bodyPr>
          <a:lstStyle>
            <a:lvl1pPr marL="0" indent="0" algn="l">
              <a:buNone/>
              <a:defRPr sz="18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717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keva 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mahyppy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etokone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ks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lar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dän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ulu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8591759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sinesskarh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5797277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ädentaitokarh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41120564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knik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934277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rgbClr val="171717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171717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375616"/>
            <a:ext cx="2279219" cy="211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505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äkiekko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8021704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ngar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83959488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iokarh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5781002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kij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4177229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kijakarhu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7342497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io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9367155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ääkär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7133356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ihto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9171732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olf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3310058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esis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588279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tsikkodia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6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62" y="1375617"/>
            <a:ext cx="2279219" cy="2113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836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rabasso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7259847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k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386069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rj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37790962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hj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07969291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ergi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5527268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te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5731148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tar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89211647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apallo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7718488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ras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4101388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4107025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5751940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tkeilijä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178692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67255"/>
            <a:ext cx="8229600" cy="695973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539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4437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k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6676600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llo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3387879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eitt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5883611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ähly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106593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montt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216310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yöräilevä ylioppilas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7315343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tkiva ylioppilas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237423051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mmasharja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12833843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Äänestys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37032789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skikarh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/>
          <p:cNvSpPr>
            <a:spLocks noGrp="1"/>
          </p:cNvSpPr>
          <p:nvPr>
            <p:ph type="ctrTitle"/>
          </p:nvPr>
        </p:nvSpPr>
        <p:spPr>
          <a:xfrm>
            <a:off x="3975745" y="1336755"/>
            <a:ext cx="4498361" cy="1539161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5" name="Alaotsikko 2"/>
          <p:cNvSpPr>
            <a:spLocks noGrp="1"/>
          </p:cNvSpPr>
          <p:nvPr>
            <p:ph type="subTitle" idx="1"/>
          </p:nvPr>
        </p:nvSpPr>
        <p:spPr>
          <a:xfrm>
            <a:off x="3981382" y="2938520"/>
            <a:ext cx="4513664" cy="786073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naps.</a:t>
            </a:r>
          </a:p>
        </p:txBody>
      </p:sp>
    </p:spTree>
    <p:extLst>
      <p:ext uri="{BB962C8B-B14F-4D97-AF65-F5344CB8AC3E}">
        <p14:creationId xmlns:p14="http://schemas.microsoft.com/office/powerpoint/2010/main" val="41674352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Otsikko ja sisältö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367255"/>
            <a:ext cx="8229600" cy="695973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0539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35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5593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55937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39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Kaksi sisältökohdetta">
    <p:bg>
      <p:bgPr>
        <a:solidFill>
          <a:srgbClr val="E4001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i-FI" dirty="0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05593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055937"/>
          </a:xfrm>
        </p:spPr>
        <p:txBody>
          <a:bodyPr>
            <a:norm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  <a:lvl2pPr>
              <a:defRPr sz="1400">
                <a:solidFill>
                  <a:srgbClr val="FFFFFF"/>
                </a:solidFill>
              </a:defRPr>
            </a:lvl2pPr>
            <a:lvl3pPr>
              <a:defRPr sz="14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400">
                <a:solidFill>
                  <a:srgbClr val="FFFFF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627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Muokkaa perustyylejä naps.</a:t>
            </a:r>
          </a:p>
        </p:txBody>
      </p:sp>
      <p:pic>
        <p:nvPicPr>
          <p:cNvPr id="6" name="Kuva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24" y="4408059"/>
            <a:ext cx="497233" cy="46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040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720062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72" r:id="rId4"/>
    <p:sldLayoutId id="2147483662" r:id="rId5"/>
    <p:sldLayoutId id="2147483673" r:id="rId6"/>
    <p:sldLayoutId id="2147483664" r:id="rId7"/>
    <p:sldLayoutId id="2147483674" r:id="rId8"/>
    <p:sldLayoutId id="2147483666" r:id="rId9"/>
    <p:sldLayoutId id="2147483675" r:id="rId10"/>
    <p:sldLayoutId id="2147483667" r:id="rId11"/>
    <p:sldLayoutId id="2147483676" r:id="rId12"/>
    <p:sldLayoutId id="2147483709" r:id="rId13"/>
    <p:sldLayoutId id="2147483707" r:id="rId14"/>
    <p:sldLayoutId id="2147483708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698" r:id="rId43"/>
    <p:sldLayoutId id="2147483710" r:id="rId44"/>
    <p:sldLayoutId id="2147483711" r:id="rId45"/>
    <p:sldLayoutId id="2147483706" r:id="rId46"/>
    <p:sldLayoutId id="2147483712" r:id="rId47"/>
    <p:sldLayoutId id="2147483713" r:id="rId48"/>
    <p:sldLayoutId id="2147483714" r:id="rId49"/>
    <p:sldLayoutId id="2147483715" r:id="rId50"/>
    <p:sldLayoutId id="2147483716" r:id="rId51"/>
    <p:sldLayoutId id="2147483717" r:id="rId52"/>
    <p:sldLayoutId id="2147483718" r:id="rId53"/>
    <p:sldLayoutId id="2147483719" r:id="rId54"/>
    <p:sldLayoutId id="2147483720" r:id="rId55"/>
    <p:sldLayoutId id="2147483721" r:id="rId56"/>
    <p:sldLayoutId id="2147483722" r:id="rId57"/>
    <p:sldLayoutId id="2147483723" r:id="rId58"/>
    <p:sldLayoutId id="2147483724" r:id="rId5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samk.fi/opiskelu/hae-opiskelijaksi/avoin-amk/vaylaopinnot-lukio-opiskelijoille/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4.svg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mailto:sisko.kangasniemi@pori.fi" TargetMode="External"/><Relationship Id="rId3" Type="http://schemas.openxmlformats.org/officeDocument/2006/relationships/image" Target="../media/image52.jpg"/><Relationship Id="rId7" Type="http://schemas.openxmlformats.org/officeDocument/2006/relationships/image" Target="../media/image5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3.png"/><Relationship Id="rId5" Type="http://schemas.openxmlformats.org/officeDocument/2006/relationships/hyperlink" Target="https://www.pori.fi/sites/default/files/atoms/files/tiedoston_valintakortti_1.8.2021_pakolliset_valinnaiset_paivitetty_26_11_2021_kopio.pdf" TargetMode="External"/><Relationship Id="rId4" Type="http://schemas.openxmlformats.org/officeDocument/2006/relationships/hyperlink" Target="https://www.pori.fi/kasvatus-ja-koulutus/lukio/porin-lukio/opetussuunnitelma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F082B7-7ECF-4B26-872D-5A1E136D2D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71042" y="1375616"/>
            <a:ext cx="4498361" cy="1539161"/>
          </a:xfrm>
        </p:spPr>
        <p:txBody>
          <a:bodyPr anchor="ctr">
            <a:normAutofit fontScale="90000"/>
          </a:bodyPr>
          <a:lstStyle/>
          <a:p>
            <a:r>
              <a:rPr lang="fi-FI" sz="3300" dirty="0"/>
              <a:t>Lukuvuoden 2024-2025 esivalintojen syöttö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0AA368-FBAE-4ED6-A150-D2C707A17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042" y="3043130"/>
            <a:ext cx="4513664" cy="786073"/>
          </a:xfrm>
        </p:spPr>
        <p:txBody>
          <a:bodyPr>
            <a:normAutofit/>
          </a:bodyPr>
          <a:lstStyle/>
          <a:p>
            <a:r>
              <a:rPr lang="fi-FI" dirty="0"/>
              <a:t>Valintojen tulisi olla valmiina Wilmassa ennen joululomaa 15.12.2023 mennessä</a:t>
            </a:r>
          </a:p>
        </p:txBody>
      </p:sp>
    </p:spTree>
    <p:extLst>
      <p:ext uri="{BB962C8B-B14F-4D97-AF65-F5344CB8AC3E}">
        <p14:creationId xmlns:p14="http://schemas.microsoft.com/office/powerpoint/2010/main" val="303578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9026"/>
    </mc:Choice>
    <mc:Fallback xmlns="">
      <p:transition spd="slow" advTm="14290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EB345FE-292C-4D55-9C2F-4DE1C78A8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802"/>
            <a:ext cx="8605024" cy="668818"/>
          </a:xfrm>
        </p:spPr>
        <p:txBody>
          <a:bodyPr>
            <a:normAutofit/>
          </a:bodyPr>
          <a:lstStyle/>
          <a:p>
            <a:r>
              <a:rPr lang="fi-FI" dirty="0"/>
              <a:t>Monimoduuliset opintojaksot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E290F32-56A8-469D-98EF-C67593795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10620"/>
            <a:ext cx="8490031" cy="4305517"/>
          </a:xfrm>
        </p:spPr>
        <p:txBody>
          <a:bodyPr>
            <a:normAutofit/>
          </a:bodyPr>
          <a:lstStyle/>
          <a:p>
            <a:r>
              <a:rPr lang="fi-FI" b="1" dirty="0"/>
              <a:t>Seuraavat 1 op moduulit </a:t>
            </a:r>
            <a:r>
              <a:rPr lang="fi-FI" dirty="0"/>
              <a:t>opetetaan </a:t>
            </a:r>
            <a:r>
              <a:rPr lang="fi-FI" b="1" dirty="0"/>
              <a:t>2 op tarjotinriveillä jatkumona yhden periodin aikana</a:t>
            </a:r>
          </a:p>
          <a:p>
            <a:pPr lvl="3"/>
            <a:r>
              <a:rPr lang="fi-FI" dirty="0"/>
              <a:t>BI02-03, </a:t>
            </a:r>
          </a:p>
          <a:p>
            <a:pPr lvl="3"/>
            <a:r>
              <a:rPr lang="fi-FI" dirty="0"/>
              <a:t>KE01-02</a:t>
            </a:r>
          </a:p>
          <a:p>
            <a:pPr lvl="3"/>
            <a:r>
              <a:rPr lang="fi-FI" dirty="0"/>
              <a:t>FY01-02</a:t>
            </a:r>
          </a:p>
          <a:p>
            <a:r>
              <a:rPr lang="fi-FI" b="1" dirty="0"/>
              <a:t>Ensimmäisen vuoden ruotsin, englannin ja saksan 1 op + 3 op moduulit 4 op opintojaksoissa </a:t>
            </a:r>
            <a:r>
              <a:rPr lang="fi-FI" dirty="0"/>
              <a:t>opetetaan </a:t>
            </a:r>
            <a:r>
              <a:rPr lang="fi-FI" b="1" dirty="0"/>
              <a:t>kahden periodin aikana </a:t>
            </a:r>
            <a:r>
              <a:rPr lang="fi-FI" dirty="0"/>
              <a:t>pääosin keskitetyillä tarjotin riveillä matematiikan kanssa rinnakkain; ruotsin 4 op opintojakso on tarjolla myös näiden keskitettyjen rivien ulkopuolella kahteen kertaan. RUB11-2, ENA01-02, SAA01-02 (ei keskitetyillä lautoilla)</a:t>
            </a:r>
          </a:p>
          <a:p>
            <a:endParaRPr lang="fi-FI" dirty="0"/>
          </a:p>
          <a:p>
            <a:r>
              <a:rPr lang="fi-FI" b="1" dirty="0"/>
              <a:t>Huomaa, että seuraavat pakolliset 1 op moduulit eivät ole osa monimoduulista opintojaksoa:</a:t>
            </a:r>
          </a:p>
          <a:p>
            <a:pPr lvl="1"/>
            <a:r>
              <a:rPr lang="fi-FI" dirty="0"/>
              <a:t>ÄI02, ÄI03 / S22, S23, </a:t>
            </a:r>
            <a:r>
              <a:rPr lang="fi-FI" b="1" dirty="0"/>
              <a:t>ÄI06 ja ÄI07, S26, S27 </a:t>
            </a:r>
          </a:p>
          <a:p>
            <a:pPr lvl="1"/>
            <a:r>
              <a:rPr lang="fi-FI" dirty="0"/>
              <a:t>Matematiikan pitkän oppimäärän MAA9 </a:t>
            </a:r>
            <a:endParaRPr lang="fi-FI" b="1" dirty="0"/>
          </a:p>
          <a:p>
            <a:pPr lvl="1"/>
            <a:r>
              <a:rPr lang="fi-FI" dirty="0"/>
              <a:t>Matematiikan lyhyen oppimäärän MAB6, MAB7</a:t>
            </a:r>
          </a:p>
          <a:p>
            <a:endParaRPr lang="fi-FI" dirty="0"/>
          </a:p>
          <a:p>
            <a:pPr marL="914400" lvl="2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36124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8A6A43-E1B6-447A-A727-219F6D8E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Suomi toisena kielenä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2B1E9E4-23A5-49B0-962B-924748735B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Jos väestörekisterin äidinkieli on muu kuin suomi, opiskelija voi suorittaa yo-tutkinnon pakollisen suomen kielen kokeen suomi toisena kielenä –oppimäärän mukaan edellyttäen, että hän on opiskellut suomen S2-oppimäärän mukaan</a:t>
            </a:r>
          </a:p>
          <a:p>
            <a:r>
              <a:rPr lang="fi-FI" dirty="0"/>
              <a:t>Ykkösvuonna S2-oppimäärän moduulit 1-4</a:t>
            </a:r>
          </a:p>
          <a:p>
            <a:r>
              <a:rPr lang="fi-FI" dirty="0"/>
              <a:t>Ykkösvuonna tarjolla myös S2-oppimäärän tukiopintojaksot S212, S213, S214</a:t>
            </a:r>
          </a:p>
          <a:p>
            <a:r>
              <a:rPr lang="fi-FI" dirty="0"/>
              <a:t>Lisätietoja Tuure Puuruselta</a:t>
            </a:r>
          </a:p>
        </p:txBody>
      </p:sp>
    </p:spTree>
    <p:extLst>
      <p:ext uri="{BB962C8B-B14F-4D97-AF65-F5344CB8AC3E}">
        <p14:creationId xmlns:p14="http://schemas.microsoft.com/office/powerpoint/2010/main" val="63648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69CD028-1A26-462E-AEB1-EFCD9338B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-17181"/>
            <a:ext cx="8229600" cy="695973"/>
          </a:xfrm>
        </p:spPr>
        <p:txBody>
          <a:bodyPr>
            <a:normAutofit fontScale="90000"/>
          </a:bodyPr>
          <a:lstStyle/>
          <a:p>
            <a:r>
              <a:rPr lang="fi-FI" dirty="0"/>
              <a:t>Oppimäärän vaihtaminen (matematiikka)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67EFCF2-5902-4778-8CC5-2E27B05D1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780056"/>
            <a:ext cx="8529852" cy="3053900"/>
          </a:xfrm>
        </p:spPr>
        <p:txBody>
          <a:bodyPr>
            <a:noAutofit/>
          </a:bodyPr>
          <a:lstStyle/>
          <a:p>
            <a:r>
              <a:rPr lang="fi-FI" sz="1200" dirty="0"/>
              <a:t>Kun matematiikan oppimäärää vaihdetaan pitkästä lyhyeen, suoritettuja opintoja luetaan hyväksi seuraavalla tavalla:</a:t>
            </a:r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endParaRPr lang="fi-FI" sz="1200" dirty="0"/>
          </a:p>
          <a:p>
            <a:pPr lvl="1"/>
            <a:r>
              <a:rPr lang="fi-FI" sz="1200" dirty="0"/>
              <a:t>Muut pitkän oppimäärän mukaiset hyväksytyt suoritetut opinnot tai vaihdon yhteydessä </a:t>
            </a:r>
            <a:r>
              <a:rPr lang="fi-FI" sz="1200" b="1" dirty="0"/>
              <a:t>moduuleista yli jääviä opintopisteitä vastaavat hyväksytysti suoritetut osaopinnot </a:t>
            </a:r>
            <a:r>
              <a:rPr lang="fi-FI" sz="1200" dirty="0"/>
              <a:t>voivat olla lyhyen </a:t>
            </a:r>
            <a:r>
              <a:rPr lang="fi-FI" sz="1200" b="1" dirty="0"/>
              <a:t>oppimäärän muita valinnaisia </a:t>
            </a:r>
            <a:r>
              <a:rPr lang="fi-FI" sz="1200" dirty="0"/>
              <a:t>tai temaattisia opintoja paikallisessa opetussuunnitelmassa päätettävällä tavalla. </a:t>
            </a:r>
          </a:p>
          <a:p>
            <a:pPr lvl="1"/>
            <a:r>
              <a:rPr lang="fi-FI" sz="1200" dirty="0"/>
              <a:t>Opiskelijan siirtyessä pitkästä oppimäärästä lyhyeen oppimäärään tulee opiskelijalle hänen niin halutessa järjestää </a:t>
            </a:r>
            <a:r>
              <a:rPr lang="fi-FI" sz="1200" b="1" dirty="0"/>
              <a:t>mahdollisuus lisänäyttöihin osaamistason toteamiseksi</a:t>
            </a:r>
            <a:r>
              <a:rPr lang="fi-FI" sz="1200" dirty="0"/>
              <a:t>. Kun opiskelija siirtyy lyhyestä oppimäärästä pitkään oppimäärään, häneltä voidaan edellyttää täydentäviä opintoja, ja tässä yhteydessä myös arvosana harkitaan uudelleen. </a:t>
            </a:r>
          </a:p>
          <a:p>
            <a:pPr lvl="1"/>
            <a:r>
              <a:rPr lang="fi-FI" sz="1200" dirty="0"/>
              <a:t>Vaihdon yhteydessä </a:t>
            </a:r>
            <a:r>
              <a:rPr lang="fi-FI" sz="1200" b="1" dirty="0"/>
              <a:t>moduuleista puuttumaan jäävät opintopisteet tulee suorittaa </a:t>
            </a:r>
            <a:r>
              <a:rPr lang="fi-FI" sz="1200" dirty="0"/>
              <a:t>paikallisessa opetussuunnitelmassa päätettävällä tavalla. </a:t>
            </a:r>
          </a:p>
          <a:p>
            <a:pPr lvl="1"/>
            <a:r>
              <a:rPr lang="fi-FI" sz="1200" b="1" dirty="0"/>
              <a:t>Opiskelija voi opiskella myös toisen oppimäärän moduuleja oppimäärää vaihtamatta</a:t>
            </a:r>
            <a:r>
              <a:rPr lang="fi-FI" sz="1200" dirty="0"/>
              <a:t>. Tällöin kyseiset moduulit voidaan lukea hyväksi opiskelijan varsinaisen oppimäärän muiksi valinnaisiksi tai temaattisiksi opinnoiksi paikallisessa opetussuunnitelmassa päätettävällä tavalla.</a:t>
            </a:r>
          </a:p>
          <a:p>
            <a:pPr lvl="1"/>
            <a:r>
              <a:rPr lang="fi-FI" sz="1200" b="1" dirty="0"/>
              <a:t>Vaihtaessasi oppimäärää ole mahdollisimman varhain yhteydessä matematiikan opettajaan ja opinto-ohjaajaan ja täytä oppimäärän vaihtolomake, jonka saat kanslian edestä.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F00A38C-BDED-4A81-BC3A-67D308082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039" y="982583"/>
            <a:ext cx="5048093" cy="1398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738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6C007F4-AFB3-4064-9B1A-5EAD3461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7255"/>
            <a:ext cx="8229600" cy="69597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/>
              <a:t>Verkkosivuilta löytyy </a:t>
            </a:r>
            <a:r>
              <a:rPr lang="fi-FI" sz="2000" err="1"/>
              <a:t>ops</a:t>
            </a:r>
            <a:r>
              <a:rPr lang="fi-FI" sz="2000"/>
              <a:t> ja suositus moduuleista/opintojaksoista eri opintovuosille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85C6D225-D855-4AF3-9305-7A55FAE19F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154" y="1200151"/>
            <a:ext cx="4965691" cy="3053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1134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E98F0225-9496-445B-ABD2-FB436526D74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5209222" y="-2"/>
            <a:ext cx="3934778" cy="5143501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B70915A-72AA-494A-9841-465CC94211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796" y="2028380"/>
            <a:ext cx="3843337" cy="2490787"/>
          </a:xfrm>
        </p:spPr>
        <p:txBody>
          <a:bodyPr>
            <a:normAutofit/>
          </a:bodyPr>
          <a:lstStyle/>
          <a:p>
            <a:r>
              <a:rPr lang="fi-FI" dirty="0"/>
              <a:t>Äidinkieli ja suomi toisena kielenä</a:t>
            </a:r>
          </a:p>
          <a:p>
            <a:r>
              <a:rPr lang="fi-FI" dirty="0"/>
              <a:t>Toinen kotimainen kieli ja vieraat kielet</a:t>
            </a:r>
          </a:p>
          <a:p>
            <a:r>
              <a:rPr lang="fi-FI" dirty="0"/>
              <a:t>Matematiikka ja matemaattisluonnontieteelliset reaaliaineet</a:t>
            </a:r>
          </a:p>
          <a:p>
            <a:r>
              <a:rPr lang="fi-FI" dirty="0"/>
              <a:t>Muut reaaliaineet</a:t>
            </a:r>
          </a:p>
          <a:p>
            <a:r>
              <a:rPr lang="fi-FI" dirty="0"/>
              <a:t>Taito- ja taideaineet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18CCA3EA-605A-48CD-863A-D4A3556BBD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96" y="176981"/>
            <a:ext cx="4498361" cy="1539161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500"/>
              <a:t>Oppiaineilla on Wilman tiedotteissa omat ohjesivunsa eri lukuvuosien valinnoista	</a:t>
            </a:r>
          </a:p>
        </p:txBody>
      </p:sp>
    </p:spTree>
    <p:extLst>
      <p:ext uri="{BB962C8B-B14F-4D97-AF65-F5344CB8AC3E}">
        <p14:creationId xmlns:p14="http://schemas.microsoft.com/office/powerpoint/2010/main" val="5967168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1">
            <a:extLst>
              <a:ext uri="{FF2B5EF4-FFF2-40B4-BE49-F238E27FC236}">
                <a16:creationId xmlns:a16="http://schemas.microsoft.com/office/drawing/2014/main" id="{C40CA431-5498-8CFC-C71B-B30D76EFDF72}"/>
              </a:ext>
            </a:extLst>
          </p:cNvPr>
          <p:cNvSpPr txBox="1">
            <a:spLocks/>
          </p:cNvSpPr>
          <p:nvPr/>
        </p:nvSpPr>
        <p:spPr>
          <a:xfrm>
            <a:off x="3975745" y="645050"/>
            <a:ext cx="4815069" cy="11492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fi-FI" sz="1800" b="1" dirty="0">
                <a:solidFill>
                  <a:schemeClr val="bg2"/>
                </a:solidFill>
                <a:latin typeface="Open Sans" panose="020B0606030504020204" pitchFamily="34" charset="0"/>
              </a:rPr>
              <a:t>PORIN YLIOPISTOKESKUKSEN LUKIOLAISILLE AVOIN OPINTOTARJONTA LUKUVUONNA 2023-2024</a:t>
            </a:r>
            <a:endParaRPr lang="fi-FI" sz="2400" b="1" dirty="0">
              <a:solidFill>
                <a:schemeClr val="bg2"/>
              </a:solidFill>
            </a:endParaRP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ABF430D8-90E8-30C9-35B7-6BE4BA936CB0}"/>
              </a:ext>
            </a:extLst>
          </p:cNvPr>
          <p:cNvSpPr txBox="1">
            <a:spLocks/>
          </p:cNvSpPr>
          <p:nvPr/>
        </p:nvSpPr>
        <p:spPr>
          <a:xfrm>
            <a:off x="3975745" y="2012830"/>
            <a:ext cx="4600937" cy="2932809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Porin yliopistokeskuksen yksiköt tarjoavat vuosittain muutamia lukiolaisille avoimia kursseja, joilla lukio-opiskelijoilla on mahdollisuus tutustua yliopisto-opiskeluun. Kurssit ovat lukiolaisille maksuttomia.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Digitaalisen kulttuurin, maiseman ja kulttuuriperinnön tutkinto-ohjelma: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Paikkatieto, 5 op (II periodi)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Pelikulttuurit, 5 op (kevät 2024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Turun yliopiston kauppakorkeakoulun Porin yksikkö: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Yrittäjämäinen liiketoiminta, 3 op (I periodi)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Markkinoinnin perusteet, 3 op (I periodi)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Tietojenkäsittelyn perusteet, 4 op (I periodi)</a:t>
            </a:r>
          </a:p>
          <a:p>
            <a:pPr lvl="1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Henkilöstöjohtaminen, 5 op (I periodi)</a:t>
            </a:r>
          </a:p>
          <a:p>
            <a:pPr lvl="1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fi-FI" sz="1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Yritysjuridiikan perusteet, 3 op (kevät 2024)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954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9C13AD0-EDA3-4527-BC44-EAB34E94A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4114800" cy="1333455"/>
          </a:xfrm>
        </p:spPr>
        <p:txBody>
          <a:bodyPr>
            <a:noAutofit/>
          </a:bodyPr>
          <a:lstStyle/>
          <a:p>
            <a:pPr algn="l"/>
            <a:r>
              <a:rPr lang="fi-FI" sz="2400" b="0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Satakunnan ammattikorkeakoulun väyläopinnot lukio-opiskelijoille</a:t>
            </a:r>
          </a:p>
        </p:txBody>
      </p:sp>
      <p:sp>
        <p:nvSpPr>
          <p:cNvPr id="7" name="Sisällön paikkamerkki 6">
            <a:extLst>
              <a:ext uri="{FF2B5EF4-FFF2-40B4-BE49-F238E27FC236}">
                <a16:creationId xmlns:a16="http://schemas.microsoft.com/office/drawing/2014/main" id="{064514D0-8E7E-49A0-859E-A050C039E3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8303" y="1700785"/>
            <a:ext cx="3631905" cy="3236738"/>
          </a:xfrm>
        </p:spPr>
        <p:txBody>
          <a:bodyPr/>
          <a:lstStyle/>
          <a:p>
            <a:r>
              <a:rPr lang="fi-FI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Tradenomiopinnot - sairaanhoitajaopinnot. Väyläopinnoissa lukio-opiskelija suorittaa opintojensa aikana </a:t>
            </a:r>
            <a:r>
              <a:rPr lang="fi-FI" b="1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SAMKin</a:t>
            </a:r>
            <a:r>
              <a:rPr lang="fi-FI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 avoimen </a:t>
            </a:r>
            <a:r>
              <a:rPr lang="fi-FI" b="1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AMKin</a:t>
            </a:r>
            <a:r>
              <a:rPr lang="fi-FI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 opintoja ja saa sitten ”pääsylipun” </a:t>
            </a:r>
            <a:r>
              <a:rPr lang="fi-FI" b="1" i="0" dirty="0" err="1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SAMKiin</a:t>
            </a:r>
            <a:r>
              <a:rPr lang="fi-FI" b="1" i="0" dirty="0">
                <a:solidFill>
                  <a:srgbClr val="282828"/>
                </a:solidFill>
                <a:effectLst/>
                <a:latin typeface="Open Sans" panose="020B0606030504020204" pitchFamily="34" charset="0"/>
              </a:rPr>
              <a:t> tutkinto-opiskelijaksi samaan tai vastaavaan tutkinto-ohjelmaan.</a:t>
            </a:r>
          </a:p>
          <a:p>
            <a:r>
              <a:rPr lang="fi-FI" dirty="0">
                <a:hlinkClick r:id="rId2"/>
              </a:rPr>
              <a:t>Väyläopinnot lukio-opiskelijoille - SAMK - Satakunnan ammattikorkeakoulu</a:t>
            </a: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51B8C5CE-79F2-9186-D096-FE6AB5205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8872" y="438912"/>
            <a:ext cx="4745128" cy="407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045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2ED23A-4110-47B6-820B-CE1FD4DBA0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81354"/>
            <a:ext cx="8686800" cy="4188287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fi-FI" sz="2100" b="1" i="0" u="none" strike="noStrike" dirty="0">
                <a:solidFill>
                  <a:srgbClr val="0013D7"/>
                </a:solidFill>
                <a:effectLst/>
                <a:latin typeface="Arial" panose="020B0604020202020204" pitchFamily="34" charset="0"/>
              </a:rPr>
              <a:t>Tradenomin väyläopinnot </a:t>
            </a:r>
            <a:r>
              <a:rPr lang="fi-FI" sz="2100" b="1" i="0" u="none" strike="noStrike" dirty="0" err="1">
                <a:solidFill>
                  <a:srgbClr val="0013D7"/>
                </a:solidFill>
                <a:effectLst/>
                <a:latin typeface="Arial" panose="020B0604020202020204" pitchFamily="34" charset="0"/>
              </a:rPr>
              <a:t>SAMK:ssa</a:t>
            </a:r>
            <a:endParaRPr lang="fi-FI" sz="2100" b="1" i="0" u="none" strike="noStrike" dirty="0">
              <a:solidFill>
                <a:srgbClr val="0013D7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fi-FI" sz="21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0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Porin lukion kanssa yhteistyössä toteutettavat opinnot: </a:t>
            </a:r>
            <a:r>
              <a:rPr lang="fi-FI" b="1" i="1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HUOM! MERKITÄÄN LUKION VALINTOIHIN (LT1-8)</a:t>
            </a:r>
            <a:endParaRPr lang="fi-FI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Porin lukion opiskelijana voit suorittaa 20 op liiketalouden opetussuunnitelman (tradenomikoulutuksen) mukaisia opintoja ja saat opiskeluoikeuden liiketalouden tutkinto-ohjelmaan hakemalla sen vuoden opiskelijavalinnassa, jolloin tutkinto on suoritettu.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Osa AMK-opintojaksoista on integroitu lukion kursseiksi kurssitarjottimella ja ne toteutetaan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SAMKin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opettajien toimesta osana lukion normaalia opetusta, lukion lukujärjestyksen mukaan: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Yritystoiminnan perusteet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Markkinoinnin perusteet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Taloushallinnon perusteet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Kansantalous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Business English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Lisäksi voit vapaasti valita itseä kiinnostavia opintojaksoja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SAMKin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liiketalouden opinnoista. Opintojaksoilla opiskelu voi tapahtua kontaktiopetuksena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SAMKin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Porin kampuksella tai itsenäisesti verkko-opintoina lukuvuoden sekä kesän aikana: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D190006 Kansantalouden perusteet 2 (2 op)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D200002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eSports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Business (5 op)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D200003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eSports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 tuottaja (5 op)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Opintoja voit hyödyntää myös muihin opintoihin.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0" i="0" u="none" strike="noStrike" dirty="0">
                <a:solidFill>
                  <a:srgbClr val="0013D7"/>
                </a:solidFill>
                <a:effectLst/>
                <a:latin typeface="Arial" panose="020B0604020202020204" pitchFamily="34" charset="0"/>
              </a:rPr>
              <a:t>Lisätietoja Porin lukion opetussuunnitelmasta ja </a:t>
            </a:r>
            <a:r>
              <a:rPr lang="fi-FI" b="0" i="0" u="none" strike="noStrike" dirty="0" err="1">
                <a:solidFill>
                  <a:srgbClr val="0013D7"/>
                </a:solidFill>
                <a:effectLst/>
                <a:latin typeface="Arial" panose="020B0604020202020204" pitchFamily="34" charset="0"/>
              </a:rPr>
              <a:t>SAMK:n</a:t>
            </a:r>
            <a:r>
              <a:rPr lang="fi-FI" b="0" i="0" u="none" strike="noStrike" dirty="0">
                <a:solidFill>
                  <a:srgbClr val="0013D7"/>
                </a:solidFill>
                <a:effectLst/>
                <a:latin typeface="Arial" panose="020B0604020202020204" pitchFamily="34" charset="0"/>
              </a:rPr>
              <a:t> sivuilta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56282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0BA00D-CB42-4E95-91F3-5E525BDF5C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8812"/>
            <a:ext cx="8447964" cy="4348597"/>
          </a:xfrm>
        </p:spPr>
        <p:txBody>
          <a:bodyPr>
            <a:normAutofit fontScale="77500" lnSpcReduction="20000"/>
          </a:bodyPr>
          <a:lstStyle/>
          <a:p>
            <a:pPr marL="0" indent="0" algn="l">
              <a:buNone/>
            </a:pPr>
            <a:r>
              <a:rPr lang="fi-FI" sz="21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Sairaanhoitajan väyläopinnot </a:t>
            </a:r>
            <a:r>
              <a:rPr lang="fi-FI" sz="2100" b="1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SAMK:ssa</a:t>
            </a:r>
            <a:endParaRPr lang="fi-FI" sz="2100" b="1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Lukiolaisille suunnatuissa sairaanhoitajaväyläopinnoissa on tavoitteena, että lukio-opiskelija suorittaa 16 op hoitotyön opetussuunnitelman (sairaanhoitajakoulutuksen) mukaisia opintoja ja hakeutuu avoimen väylän erillishaussa tutkinto-opiskelijaksi hoitotyön tutkinto-ohjelmaan.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Opinnot järjestetään pääsääntöisesti verkko-opintoina. Kontaktitunnit järjestetään noin yhtenä iltana viikossa. Opinnot toteutuvat kolmen lukuvuoden aikana.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Opintoja voit hyödyntää myös muihin opintoihin.</a:t>
            </a:r>
          </a:p>
          <a:p>
            <a:pPr marL="0" indent="0" algn="l">
              <a:buNone/>
            </a:pP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1. vuosi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Ammattikorkeakouluopinnot käyntiin 1 op (syksy)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Lääkelaskut 1 op (syksy)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Informaatioteknologia ja kirjaaminen 2op (kevät)</a:t>
            </a:r>
          </a:p>
          <a:p>
            <a:pPr marL="0" indent="0" algn="l">
              <a:buNone/>
            </a:pPr>
            <a:r>
              <a:rPr lang="fi-FI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2. vuosi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Officen peruskäyttö 1op (syksy)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Hoitotyön toimintojen perusteet I 6 op (verkkototeutus, painottuu kesään, kevät)</a:t>
            </a:r>
          </a:p>
          <a:p>
            <a:pPr marL="0" indent="0" algn="l">
              <a:buNone/>
            </a:pPr>
            <a:r>
              <a:rPr lang="fi-FI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3. vuosi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Hoitotiede hoitotyön perustana 2op (syksy)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Englanti 3op (kevät) TAI Työyhteisövalmiudet 3op (verkkototeutus, kevät)</a:t>
            </a:r>
          </a:p>
          <a:p>
            <a:pPr marL="0" indent="0" algn="l">
              <a:buNone/>
            </a:pP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indent="0" algn="l">
              <a:buNone/>
            </a:pPr>
            <a:r>
              <a:rPr lang="fi-FI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Yhteyshenkilöt: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Opettajatutor Kristiina </a:t>
            </a:r>
            <a:r>
              <a:rPr lang="fi-FI" b="0" i="0" dirty="0" err="1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Kurittu</a:t>
            </a:r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, p. 044 710 3419</a:t>
            </a:r>
          </a:p>
          <a:p>
            <a:pPr lvl="2"/>
            <a:r>
              <a:rPr lang="fi-FI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Opinto-ohjaaja Tiina Mikkonen-Ojala, p. 044 710 3422.</a:t>
            </a:r>
          </a:p>
          <a:p>
            <a:pPr marL="0" indent="0" algn="l">
              <a:buNone/>
            </a:pPr>
            <a:endParaRPr lang="fi-FI" dirty="0">
              <a:solidFill>
                <a:srgbClr val="0013D7"/>
              </a:solidFill>
              <a:latin typeface="Arial" panose="020B0604020202020204" pitchFamily="34" charset="0"/>
            </a:endParaRPr>
          </a:p>
          <a:p>
            <a:pPr marL="0" indent="0" algn="l">
              <a:buNone/>
            </a:pPr>
            <a:r>
              <a:rPr lang="fi-FI" dirty="0">
                <a:solidFill>
                  <a:srgbClr val="0013D7"/>
                </a:solidFill>
                <a:latin typeface="Arial" panose="020B0604020202020204" pitchFamily="34" charset="0"/>
              </a:rPr>
              <a:t>Lisätietoja </a:t>
            </a:r>
            <a:r>
              <a:rPr lang="fi-FI" b="0" i="0" u="none" strike="noStrike" dirty="0">
                <a:solidFill>
                  <a:srgbClr val="0013D7"/>
                </a:solidFill>
                <a:effectLst/>
                <a:latin typeface="Arial" panose="020B0604020202020204" pitchFamily="34" charset="0"/>
              </a:rPr>
              <a:t>SAMKIN SIVUILTA</a:t>
            </a:r>
            <a:endParaRPr lang="fi-FI" b="0" i="0" dirty="0">
              <a:solidFill>
                <a:srgbClr val="333333"/>
              </a:solidFill>
              <a:effectLst/>
              <a:latin typeface="Arial" panose="020B0604020202020204" pitchFamily="34" charset="0"/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4943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D4C84F1-546B-7F09-479E-86BE9D5CEE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Esivalintaprosessin tavoite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BC4C357-FD7F-B6C8-46BA-C0086C9D7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1041" y="3043130"/>
            <a:ext cx="4881895" cy="1580628"/>
          </a:xfrm>
        </p:spPr>
        <p:txBody>
          <a:bodyPr>
            <a:normAutofit/>
          </a:bodyPr>
          <a:lstStyle/>
          <a:p>
            <a:r>
              <a:rPr lang="fi-FI" dirty="0"/>
              <a:t>Opetusryhmien </a:t>
            </a:r>
            <a:r>
              <a:rPr lang="fi-FI" b="1" dirty="0"/>
              <a:t>määrien mitoitus</a:t>
            </a:r>
          </a:p>
          <a:p>
            <a:r>
              <a:rPr lang="fi-FI" dirty="0"/>
              <a:t>Opetusryhmien </a:t>
            </a:r>
            <a:r>
              <a:rPr lang="fi-FI" b="1" dirty="0"/>
              <a:t>jaksotus</a:t>
            </a:r>
            <a:r>
              <a:rPr lang="fi-FI" dirty="0"/>
              <a:t> periodeihin</a:t>
            </a:r>
          </a:p>
          <a:p>
            <a:r>
              <a:rPr lang="fi-FI" dirty="0"/>
              <a:t>Ylioppilastutkinnon </a:t>
            </a:r>
            <a:r>
              <a:rPr lang="fi-FI" b="1" dirty="0"/>
              <a:t>hajauttamisen</a:t>
            </a:r>
            <a:r>
              <a:rPr lang="fi-FI" dirty="0"/>
              <a:t> mahdollistaminen</a:t>
            </a:r>
          </a:p>
          <a:p>
            <a:r>
              <a:rPr lang="fi-FI" b="1" dirty="0"/>
              <a:t>Kolmivuotisen</a:t>
            </a:r>
            <a:r>
              <a:rPr lang="fi-FI" dirty="0"/>
              <a:t> opinto-ohjelman edistäminen</a:t>
            </a:r>
          </a:p>
          <a:p>
            <a:r>
              <a:rPr lang="fi-FI" b="1" dirty="0"/>
              <a:t>Neljässä vuodessa </a:t>
            </a:r>
            <a:r>
              <a:rPr lang="fi-FI" dirty="0"/>
              <a:t>opiskelevien tarpeiden huomioiminen</a:t>
            </a:r>
          </a:p>
        </p:txBody>
      </p:sp>
    </p:spTree>
    <p:extLst>
      <p:ext uri="{BB962C8B-B14F-4D97-AF65-F5344CB8AC3E}">
        <p14:creationId xmlns:p14="http://schemas.microsoft.com/office/powerpoint/2010/main" val="3805401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06C1786-1D56-43A9-A227-0A66B4EBC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Valitse Wilman etusivulta yläpalkin kohta ”Opinnot”</a:t>
            </a:r>
          </a:p>
        </p:txBody>
      </p:sp>
      <p:sp>
        <p:nvSpPr>
          <p:cNvPr id="5" name="Nuoli: Alas 4">
            <a:extLst>
              <a:ext uri="{FF2B5EF4-FFF2-40B4-BE49-F238E27FC236}">
                <a16:creationId xmlns:a16="http://schemas.microsoft.com/office/drawing/2014/main" id="{08FD41F0-7D91-43C8-820D-1B3A1EA62519}"/>
              </a:ext>
            </a:extLst>
          </p:cNvPr>
          <p:cNvSpPr/>
          <p:nvPr/>
        </p:nvSpPr>
        <p:spPr>
          <a:xfrm>
            <a:off x="3902649" y="1384113"/>
            <a:ext cx="725937" cy="695973"/>
          </a:xfrm>
          <a:prstGeom prst="downArrow">
            <a:avLst/>
          </a:prstGeom>
          <a:gradFill>
            <a:gsLst>
              <a:gs pos="0">
                <a:srgbClr val="5FC5FF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0DE4AF12-612C-68F9-8336-CEECE4D570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593" y="2080086"/>
            <a:ext cx="6278880" cy="254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73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44F129-1F4B-47ED-A8CF-C1FB6B138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590" y="868700"/>
            <a:ext cx="8229600" cy="695973"/>
          </a:xfrm>
        </p:spPr>
        <p:txBody>
          <a:bodyPr>
            <a:normAutofit fontScale="90000"/>
          </a:bodyPr>
          <a:lstStyle/>
          <a:p>
            <a:r>
              <a:rPr lang="fi-FI" dirty="0"/>
              <a:t>Opinnoista-toiminnoista valitaan välilehti ”Valinnat”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11AD20A-D764-DDB8-391E-2EEB1B575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146" y="2115312"/>
            <a:ext cx="7183853" cy="3028188"/>
          </a:xfrm>
          <a:prstGeom prst="rect">
            <a:avLst/>
          </a:prstGeom>
        </p:spPr>
      </p:pic>
      <p:sp>
        <p:nvSpPr>
          <p:cNvPr id="7" name="Nuoli: Alas 6">
            <a:extLst>
              <a:ext uri="{FF2B5EF4-FFF2-40B4-BE49-F238E27FC236}">
                <a16:creationId xmlns:a16="http://schemas.microsoft.com/office/drawing/2014/main" id="{C2E58039-1F20-4F38-A5C6-763765518A4A}"/>
              </a:ext>
            </a:extLst>
          </p:cNvPr>
          <p:cNvSpPr/>
          <p:nvPr/>
        </p:nvSpPr>
        <p:spPr>
          <a:xfrm>
            <a:off x="3737522" y="1564673"/>
            <a:ext cx="439750" cy="1342567"/>
          </a:xfrm>
          <a:prstGeom prst="downArrow">
            <a:avLst/>
          </a:prstGeom>
          <a:gradFill>
            <a:gsLst>
              <a:gs pos="0">
                <a:srgbClr val="5FC5FF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534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D1950E-995A-43FE-98F4-63DE95624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91" y="131281"/>
            <a:ext cx="8669102" cy="1461545"/>
          </a:xfrm>
        </p:spPr>
        <p:txBody>
          <a:bodyPr>
            <a:normAutofit/>
          </a:bodyPr>
          <a:lstStyle/>
          <a:p>
            <a:r>
              <a:rPr lang="fi-FI" dirty="0"/>
              <a:t>Valintataulukossa on tarjolla tämä vuosi (ei käytetä) sekä kaksi seuraavaa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BD51F71-A7F6-4C64-8F36-98AD0EA9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15820"/>
            <a:ext cx="2268637" cy="2851380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arabicPeriod"/>
            </a:pPr>
            <a:r>
              <a:rPr lang="fi-FI" u="sng" dirty="0">
                <a:solidFill>
                  <a:schemeClr val="accent1"/>
                </a:solidFill>
              </a:rPr>
              <a:t>Vähintäänkin</a:t>
            </a:r>
            <a:r>
              <a:rPr lang="fi-FI" dirty="0">
                <a:solidFill>
                  <a:schemeClr val="accent1"/>
                </a:solidFill>
              </a:rPr>
              <a:t> pitäisi valita lukuvuoden 2024-2025 kurssit/moduulit/opinto-jaksot. (Myös lukuvuoden 2025-2026 valinnat on mahdollista tallentaa alustavasti jo nyt.)</a:t>
            </a:r>
          </a:p>
          <a:p>
            <a:pPr>
              <a:buFont typeface="+mj-lt"/>
              <a:buAutoNum type="arabicPeriod"/>
            </a:pPr>
            <a:endParaRPr lang="fi-FI" dirty="0">
              <a:solidFill>
                <a:schemeClr val="accent1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dirty="0">
                <a:solidFill>
                  <a:schemeClr val="accent6"/>
                </a:solidFill>
              </a:rPr>
              <a:t>Tulevat abiturientit täyttävät yo-kertauskurssien osalta myös valinnan periodin (1 tai 3)</a:t>
            </a:r>
          </a:p>
          <a:p>
            <a:pPr>
              <a:buFont typeface="+mj-lt"/>
              <a:buAutoNum type="arabicPeriod"/>
            </a:pPr>
            <a:endParaRPr lang="fi-FI" dirty="0">
              <a:solidFill>
                <a:schemeClr val="accent6"/>
              </a:solidFill>
            </a:endParaRPr>
          </a:p>
          <a:p>
            <a:pPr>
              <a:buFont typeface="+mj-lt"/>
              <a:buAutoNum type="arabicPeriod"/>
            </a:pPr>
            <a:r>
              <a:rPr lang="fi-FI" b="1" dirty="0">
                <a:solidFill>
                  <a:srgbClr val="E4001C"/>
                </a:solidFill>
              </a:rPr>
              <a:t>MUISTA TALLENTAA VALINTASI!</a:t>
            </a:r>
          </a:p>
          <a:p>
            <a:pPr marL="0" indent="0">
              <a:buNone/>
            </a:pPr>
            <a:endParaRPr lang="fi-FI" b="1" dirty="0">
              <a:solidFill>
                <a:srgbClr val="E4001C"/>
              </a:solidFill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764C3F0-A1D4-7951-68DD-24A7FC5AA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8129" y="1883404"/>
            <a:ext cx="6676672" cy="2851380"/>
          </a:xfrm>
          <a:prstGeom prst="rect">
            <a:avLst/>
          </a:prstGeom>
        </p:spPr>
      </p:pic>
      <p:sp>
        <p:nvSpPr>
          <p:cNvPr id="10" name="Nuoli: Alas 9">
            <a:extLst>
              <a:ext uri="{FF2B5EF4-FFF2-40B4-BE49-F238E27FC236}">
                <a16:creationId xmlns:a16="http://schemas.microsoft.com/office/drawing/2014/main" id="{7F6DFBAF-1688-42E8-A9C5-6FA87F63642A}"/>
              </a:ext>
            </a:extLst>
          </p:cNvPr>
          <p:cNvSpPr/>
          <p:nvPr/>
        </p:nvSpPr>
        <p:spPr>
          <a:xfrm rot="16724499">
            <a:off x="4744507" y="1540718"/>
            <a:ext cx="284523" cy="5476288"/>
          </a:xfrm>
          <a:prstGeom prst="downArrow">
            <a:avLst/>
          </a:prstGeom>
          <a:gradFill>
            <a:gsLst>
              <a:gs pos="0">
                <a:srgbClr val="CE031A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Nuoli: Alas 8">
            <a:extLst>
              <a:ext uri="{FF2B5EF4-FFF2-40B4-BE49-F238E27FC236}">
                <a16:creationId xmlns:a16="http://schemas.microsoft.com/office/drawing/2014/main" id="{5DEDB1A6-243F-4168-BC98-9E085DD27116}"/>
              </a:ext>
            </a:extLst>
          </p:cNvPr>
          <p:cNvSpPr/>
          <p:nvPr/>
        </p:nvSpPr>
        <p:spPr>
          <a:xfrm rot="16759673" flipH="1">
            <a:off x="5251803" y="621603"/>
            <a:ext cx="229442" cy="6273306"/>
          </a:xfrm>
          <a:prstGeom prst="downArrow">
            <a:avLst/>
          </a:prstGeom>
          <a:gradFill>
            <a:gsLst>
              <a:gs pos="0">
                <a:schemeClr val="accent6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: Alas 5">
            <a:extLst>
              <a:ext uri="{FF2B5EF4-FFF2-40B4-BE49-F238E27FC236}">
                <a16:creationId xmlns:a16="http://schemas.microsoft.com/office/drawing/2014/main" id="{93283B06-7B74-4EBE-AE12-EE66D16537D6}"/>
              </a:ext>
            </a:extLst>
          </p:cNvPr>
          <p:cNvSpPr/>
          <p:nvPr/>
        </p:nvSpPr>
        <p:spPr>
          <a:xfrm rot="16390922">
            <a:off x="5001407" y="-1009328"/>
            <a:ext cx="297380" cy="5589850"/>
          </a:xfrm>
          <a:prstGeom prst="downArrow">
            <a:avLst/>
          </a:prstGeom>
          <a:gradFill>
            <a:gsLst>
              <a:gs pos="0">
                <a:srgbClr val="5FC5FF"/>
              </a:gs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658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ulko, kukka, puisto, ruoho&#10;&#10;Kuvaus luotu automaattisesti">
            <a:extLst>
              <a:ext uri="{FF2B5EF4-FFF2-40B4-BE49-F238E27FC236}">
                <a16:creationId xmlns:a16="http://schemas.microsoft.com/office/drawing/2014/main" id="{CE27A7D9-1A25-4E1D-8763-DCA285212B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t="4253"/>
          <a:stretch/>
        </p:blipFill>
        <p:spPr>
          <a:xfrm>
            <a:off x="4967287" y="-2"/>
            <a:ext cx="4176713" cy="5143501"/>
          </a:xfrm>
          <a:noFill/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C75A85-386E-4F7F-B1BA-59C89520CD0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795" y="818866"/>
            <a:ext cx="4498360" cy="4147653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1100" b="1" dirty="0"/>
              <a:t>Opintoja koskevat valinnat</a:t>
            </a:r>
          </a:p>
          <a:p>
            <a:pPr marL="0" indent="0">
              <a:lnSpc>
                <a:spcPct val="90000"/>
              </a:lnSpc>
              <a:buNone/>
            </a:pPr>
            <a:endParaRPr lang="fi-FI" sz="11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1100" b="1" dirty="0"/>
              <a:t>Riittävästi mutta ei liikaa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sz="1100" b="1" dirty="0"/>
              <a:t>Lukioaikana pitää opiskella vähintään 150 opintopistettä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fi-FI" sz="1100" b="1" dirty="0"/>
              <a:t>Esimerkiksi kolmen vuoden opintoihin tähtäävän kannattaa valita vähintään 60 opintopistettä ensimmäisenä ja toisena vuotena, jolloin kolmanteen vuoteen jäisi 30 opintopistettä</a:t>
            </a:r>
          </a:p>
          <a:p>
            <a:pPr lvl="2">
              <a:lnSpc>
                <a:spcPct val="90000"/>
              </a:lnSpc>
              <a:buFontTx/>
              <a:buChar char="-"/>
            </a:pPr>
            <a:r>
              <a:rPr lang="fi-FI" sz="1100" b="1" dirty="0"/>
              <a:t>Ei kannata valita yli 70 opintopistettä vuotta kohden. Päivistä loppuvat tunnit.</a:t>
            </a:r>
          </a:p>
          <a:p>
            <a:pPr lvl="2">
              <a:lnSpc>
                <a:spcPct val="90000"/>
              </a:lnSpc>
              <a:buFontTx/>
              <a:buChar char="-"/>
            </a:pPr>
            <a:endParaRPr lang="fi-FI" sz="11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1100" b="1" dirty="0"/>
              <a:t>Suunnitelmallisuus siten, että yo-tutkinnon hajauttaminen onnistuu tarvittaessa 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sz="1100" b="1" dirty="0"/>
              <a:t>Pakollisten ja valinnaisten moduulien sijoittuminen eri lukuvuosiin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sz="1100" b="1" dirty="0"/>
              <a:t>Reaaliaineiden hajautustarpeet</a:t>
            </a:r>
          </a:p>
          <a:p>
            <a:pPr lvl="1">
              <a:lnSpc>
                <a:spcPct val="90000"/>
              </a:lnSpc>
              <a:buFontTx/>
              <a:buChar char="-"/>
            </a:pPr>
            <a:r>
              <a:rPr lang="fi-FI" sz="1100" b="1" dirty="0"/>
              <a:t>Valinnaiskielten hajautustarpeet</a:t>
            </a:r>
          </a:p>
          <a:p>
            <a:pPr lvl="1">
              <a:lnSpc>
                <a:spcPct val="90000"/>
              </a:lnSpc>
              <a:buFontTx/>
              <a:buChar char="-"/>
            </a:pPr>
            <a:endParaRPr lang="fi-FI" sz="1100" b="1" dirty="0"/>
          </a:p>
          <a:p>
            <a:pPr>
              <a:lnSpc>
                <a:spcPct val="90000"/>
              </a:lnSpc>
              <a:buFontTx/>
              <a:buChar char="-"/>
            </a:pPr>
            <a:r>
              <a:rPr lang="fi-FI" sz="1100" b="1" dirty="0"/>
              <a:t>Abiturienttien abivuoden suunnitelma: mihin periodeihin haluat yo-kertauskurssit (1. ja 3. periodi)</a:t>
            </a:r>
          </a:p>
          <a:p>
            <a:pPr>
              <a:lnSpc>
                <a:spcPct val="90000"/>
              </a:lnSpc>
              <a:buFontTx/>
              <a:buChar char="-"/>
            </a:pPr>
            <a:endParaRPr lang="fi-FI" sz="1100" b="1" dirty="0"/>
          </a:p>
          <a:p>
            <a:pPr>
              <a:lnSpc>
                <a:spcPct val="90000"/>
              </a:lnSpc>
              <a:buSzPct val="150000"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</a:pPr>
            <a:endParaRPr lang="fi-FI" sz="1100" dirty="0"/>
          </a:p>
          <a:p>
            <a:pPr marL="0" indent="0">
              <a:lnSpc>
                <a:spcPct val="90000"/>
              </a:lnSpc>
              <a:buNone/>
            </a:pPr>
            <a:endParaRPr lang="fi-FI" sz="1100" dirty="0"/>
          </a:p>
          <a:p>
            <a:pPr>
              <a:lnSpc>
                <a:spcPct val="90000"/>
              </a:lnSpc>
            </a:pPr>
            <a:endParaRPr lang="fi-FI" sz="1100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ABB2AE14-B12C-06F3-07F6-0E300D3BBA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96" y="176982"/>
            <a:ext cx="4498361" cy="580469"/>
          </a:xfrm>
        </p:spPr>
        <p:txBody>
          <a:bodyPr>
            <a:normAutofit/>
          </a:bodyPr>
          <a:lstStyle/>
          <a:p>
            <a:r>
              <a:rPr lang="en-US" sz="2800" b="1" dirty="0" err="1"/>
              <a:t>Riittävästi</a:t>
            </a:r>
            <a:r>
              <a:rPr lang="en-US" sz="2800" b="1" dirty="0"/>
              <a:t> </a:t>
            </a:r>
            <a:r>
              <a:rPr lang="en-US" sz="2800" b="1" dirty="0" err="1"/>
              <a:t>mutta</a:t>
            </a:r>
            <a:r>
              <a:rPr lang="en-US" sz="2800" b="1" dirty="0"/>
              <a:t> </a:t>
            </a:r>
            <a:r>
              <a:rPr lang="en-US" sz="2800" b="1" dirty="0" err="1"/>
              <a:t>ei</a:t>
            </a:r>
            <a:r>
              <a:rPr lang="en-US" sz="2800" b="1" dirty="0"/>
              <a:t> </a:t>
            </a:r>
            <a:r>
              <a:rPr lang="en-US" sz="2800" b="1" dirty="0" err="1"/>
              <a:t>liikaa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6950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4" descr="Kuva, joka sisältää kohteen ulko, kukka, puisto, ruoho&#10;&#10;Kuvaus luotu automaattisesti">
            <a:extLst>
              <a:ext uri="{FF2B5EF4-FFF2-40B4-BE49-F238E27FC236}">
                <a16:creationId xmlns:a16="http://schemas.microsoft.com/office/drawing/2014/main" id="{CE27A7D9-1A25-4E1D-8763-DCA285212B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t="2194" b="2194"/>
          <a:stretch>
            <a:fillRect/>
          </a:stretch>
        </p:blipFill>
        <p:spPr/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C75A85-386E-4F7F-B1BA-59C89520CD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749073" y="586333"/>
            <a:ext cx="3917255" cy="4210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1900" b="1" dirty="0"/>
              <a:t>Valintojesi avuksi löydät verkkosivuiltamme ja Wilmasta:</a:t>
            </a:r>
          </a:p>
          <a:p>
            <a:pPr>
              <a:buFontTx/>
              <a:buChar char="-"/>
            </a:pPr>
            <a:endParaRPr lang="fi-FI" b="1" dirty="0"/>
          </a:p>
          <a:p>
            <a:r>
              <a:rPr lang="fi-FI" dirty="0">
                <a:hlinkClick r:id="rId4"/>
              </a:rPr>
              <a:t>Opetussuunnitelman | Pori.fi</a:t>
            </a:r>
            <a:r>
              <a:rPr lang="fi-FI" dirty="0"/>
              <a:t>, joka sisältää eri moduulien ja opintojaksojen kuvaukset</a:t>
            </a:r>
          </a:p>
          <a:p>
            <a:r>
              <a:rPr lang="fi-FI" dirty="0">
                <a:hlinkClick r:id="rId5"/>
              </a:rPr>
              <a:t>Suositus luokattoman lukion valinnoista eri opintovuosille (uusi ops)</a:t>
            </a:r>
            <a:endParaRPr lang="fi-FI" dirty="0"/>
          </a:p>
          <a:p>
            <a:r>
              <a:rPr lang="fi-FI" b="1" dirty="0"/>
              <a:t>Aineryhmät ovat julkaisseet </a:t>
            </a:r>
            <a:r>
              <a:rPr lang="fi-FI" b="1" u="sng" dirty="0"/>
              <a:t>Wilman tiedotteissa </a:t>
            </a:r>
            <a:r>
              <a:rPr lang="fi-FI" b="1" dirty="0"/>
              <a:t>kunkin oppiaineen tarkempia ohjeita suosituksista eri opintovuosien opinnoista</a:t>
            </a:r>
          </a:p>
          <a:p>
            <a:pPr>
              <a:buSzPct val="150000"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</a:pPr>
            <a:endParaRPr lang="fi-FI" dirty="0"/>
          </a:p>
          <a:p>
            <a:pPr marL="0" indent="0">
              <a:buNone/>
            </a:pPr>
            <a:r>
              <a:rPr lang="fi-FI" i="1" dirty="0"/>
              <a:t>Mikäli Wilman valintataulukko ei jostakin syystä toimi, ota yhteyttä koulusihteeri Sisko Kangasniemi, </a:t>
            </a:r>
            <a:r>
              <a:rPr lang="fi-FI" i="1" dirty="0">
                <a:hlinkClick r:id="rId8"/>
              </a:rPr>
              <a:t>sisko.kangasniemi@pori.fi</a:t>
            </a:r>
            <a:r>
              <a:rPr lang="fi-FI" i="1" dirty="0"/>
              <a:t> 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0776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C2AE08C-9728-496E-9D42-3E71EBCCF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1414"/>
            <a:ext cx="6244542" cy="857250"/>
          </a:xfrm>
        </p:spPr>
        <p:txBody>
          <a:bodyPr>
            <a:noAutofit/>
          </a:bodyPr>
          <a:lstStyle/>
          <a:p>
            <a:r>
              <a:rPr lang="fi-FI" sz="2400" dirty="0"/>
              <a:t>Reaaliaineiden jakautuminen ylioppilastutkinnon eri koepäiviin: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E5810C8-A914-4354-B38A-92686C03EB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209" y="1153558"/>
            <a:ext cx="3887694" cy="17228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Samana päivänä</a:t>
            </a:r>
          </a:p>
          <a:p>
            <a:r>
              <a:rPr lang="fi-FI" dirty="0"/>
              <a:t>uskonto, </a:t>
            </a:r>
          </a:p>
          <a:p>
            <a:r>
              <a:rPr lang="fi-FI" dirty="0"/>
              <a:t>elämänkatsomustieto, </a:t>
            </a:r>
          </a:p>
          <a:p>
            <a:r>
              <a:rPr lang="fi-FI" dirty="0"/>
              <a:t>yhteiskuntaoppi, </a:t>
            </a:r>
          </a:p>
          <a:p>
            <a:r>
              <a:rPr lang="fi-FI" dirty="0"/>
              <a:t>kemia, </a:t>
            </a:r>
          </a:p>
          <a:p>
            <a:r>
              <a:rPr lang="fi-FI" dirty="0"/>
              <a:t>maantiede, </a:t>
            </a:r>
          </a:p>
          <a:p>
            <a:r>
              <a:rPr lang="fi-FI" dirty="0"/>
              <a:t>terveystieto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A124741-4A5E-410C-8BC8-1756268977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90764" y="1150798"/>
            <a:ext cx="4038600" cy="172288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Samana päivänä</a:t>
            </a:r>
          </a:p>
          <a:p>
            <a:r>
              <a:rPr lang="fi-FI" dirty="0"/>
              <a:t>psykologia, </a:t>
            </a:r>
          </a:p>
          <a:p>
            <a:r>
              <a:rPr lang="fi-FI" dirty="0"/>
              <a:t>filosofia, </a:t>
            </a:r>
          </a:p>
          <a:p>
            <a:r>
              <a:rPr lang="fi-FI" dirty="0"/>
              <a:t>historia, </a:t>
            </a:r>
          </a:p>
          <a:p>
            <a:r>
              <a:rPr lang="fi-FI" dirty="0"/>
              <a:t>fysiikka, </a:t>
            </a:r>
          </a:p>
          <a:p>
            <a:r>
              <a:rPr lang="fi-FI" dirty="0"/>
              <a:t>biologia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DA044C38-2BA8-4E5D-A8A2-9D74208C5419}"/>
              </a:ext>
            </a:extLst>
          </p:cNvPr>
          <p:cNvSpPr txBox="1"/>
          <p:nvPr/>
        </p:nvSpPr>
        <p:spPr>
          <a:xfrm>
            <a:off x="1354237" y="2951545"/>
            <a:ext cx="37038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dirty="0"/>
              <a:t>Kokelas voi osallistua yhtenä koepäivänä vain yhden reaaliaineen kokeeseen.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i-FI" dirty="0"/>
              <a:t>Mahdollinen reaaliaineiden kokeiden hajautustarve vaikuttaa siihen, mitkä reaaliaineet opiskelet nopeammin, mitkä hitaammin. </a:t>
            </a:r>
          </a:p>
        </p:txBody>
      </p:sp>
      <p:pic>
        <p:nvPicPr>
          <p:cNvPr id="6" name="Sisällön paikkamerkki 4">
            <a:extLst>
              <a:ext uri="{FF2B5EF4-FFF2-40B4-BE49-F238E27FC236}">
                <a16:creationId xmlns:a16="http://schemas.microsoft.com/office/drawing/2014/main" id="{77AD5DFB-B36F-43B4-95BB-72BC9727BB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041" y="0"/>
            <a:ext cx="389496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582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D45A79CB-9130-407D-8B69-42FCDFCB3F2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r="-1" b="3636"/>
          <a:stretch/>
        </p:blipFill>
        <p:spPr>
          <a:xfrm>
            <a:off x="4967287" y="-2"/>
            <a:ext cx="4176713" cy="5143501"/>
          </a:xfrm>
          <a:noFill/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86FD16E-A205-4AD3-AFDF-AC80CEAD1A0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03796" y="1716142"/>
            <a:ext cx="4268204" cy="299475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fi-FI" sz="1500" dirty="0"/>
              <a:t>Jos haluat suorittaa useamman vieraan kielen ylioppilaskokeet, huomioi, että </a:t>
            </a:r>
          </a:p>
          <a:p>
            <a:pPr lvl="1">
              <a:lnSpc>
                <a:spcPct val="90000"/>
              </a:lnSpc>
            </a:pPr>
            <a:r>
              <a:rPr lang="fi-FI" sz="1500" dirty="0"/>
              <a:t>yhdellä tutkintokerralla voit osallistua vain yhteen pitkään oppimäärään perustuvaan vieraan kielen kokeeseen. </a:t>
            </a:r>
          </a:p>
          <a:p>
            <a:pPr marL="857250" lvl="2" indent="0">
              <a:lnSpc>
                <a:spcPct val="90000"/>
              </a:lnSpc>
              <a:buNone/>
            </a:pPr>
            <a:r>
              <a:rPr lang="fi-FI" sz="1500" dirty="0">
                <a:sym typeface="Wingdings" panose="05000000000000000000" pitchFamily="2" charset="2"/>
              </a:rPr>
              <a:t> </a:t>
            </a:r>
            <a:r>
              <a:rPr lang="fi-FI" sz="1500" dirty="0"/>
              <a:t>jos haluat osallistua useampiin pitkään oppimäärään perustuviin vieraan kielen kokeisiin, kokeet on suoritettava eri tutkintokerroilla. </a:t>
            </a:r>
          </a:p>
          <a:p>
            <a:pPr lvl="1">
              <a:lnSpc>
                <a:spcPct val="90000"/>
              </a:lnSpc>
            </a:pPr>
            <a:r>
              <a:rPr lang="fi-FI" sz="1500" dirty="0"/>
              <a:t>lyhyeen oppimäärään perustuvia vieraan kielen kokeita voit yhdellä tutkintokerralla suorittaa enintään kaksi.</a:t>
            </a:r>
          </a:p>
          <a:p>
            <a:pPr>
              <a:lnSpc>
                <a:spcPct val="90000"/>
              </a:lnSpc>
            </a:pPr>
            <a:r>
              <a:rPr lang="fi-FI" sz="1500" dirty="0"/>
              <a:t>Suunnittele huolellisesti, miten ajoitat vieraiden kielten moduuliesi/kurssiesi opiskelun huomioiden kielten kokeittesi hajautussuunnitelma.</a:t>
            </a:r>
          </a:p>
          <a:p>
            <a:pPr>
              <a:lnSpc>
                <a:spcPct val="90000"/>
              </a:lnSpc>
            </a:pPr>
            <a:endParaRPr lang="fi-FI" sz="1100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D3B7E25-5382-4601-A57B-AFA0AD06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3796" y="176981"/>
            <a:ext cx="4498361" cy="1539161"/>
          </a:xfrm>
        </p:spPr>
        <p:txBody>
          <a:bodyPr anchor="ctr">
            <a:normAutofit/>
          </a:bodyPr>
          <a:lstStyle/>
          <a:p>
            <a:r>
              <a:rPr lang="fi-FI" sz="3300"/>
              <a:t>Vieraiden kielten kokeiden suorittaminen</a:t>
            </a:r>
          </a:p>
        </p:txBody>
      </p:sp>
    </p:spTree>
    <p:extLst>
      <p:ext uri="{BB962C8B-B14F-4D97-AF65-F5344CB8AC3E}">
        <p14:creationId xmlns:p14="http://schemas.microsoft.com/office/powerpoint/2010/main" val="3757668942"/>
      </p:ext>
    </p:extLst>
  </p:cSld>
  <p:clrMapOvr>
    <a:masterClrMapping/>
  </p:clrMapOvr>
</p:sld>
</file>

<file path=ppt/theme/theme1.xml><?xml version="1.0" encoding="utf-8"?>
<a:theme xmlns:a="http://schemas.openxmlformats.org/drawingml/2006/main" name="Oletusteema">
  <a:themeElements>
    <a:clrScheme name="Porin vär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9BEA"/>
      </a:accent1>
      <a:accent2>
        <a:srgbClr val="E44E34"/>
      </a:accent2>
      <a:accent3>
        <a:srgbClr val="00AF66"/>
      </a:accent3>
      <a:accent4>
        <a:srgbClr val="005EB8"/>
      </a:accent4>
      <a:accent5>
        <a:srgbClr val="FF0000"/>
      </a:accent5>
      <a:accent6>
        <a:srgbClr val="007A33"/>
      </a:accent6>
      <a:hlink>
        <a:srgbClr val="005EB8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rgbClr val="5FC5FF"/>
            </a:gs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</a:gradFill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activity xmlns="7454a63b-e11e-4ac0-a9f7-b83c47988948" xsi:nil="true"/>
    <_ip_UnifiedCompliancePolicyProperties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ED96696977934D9DB87EE24935D898" ma:contentTypeVersion="16" ma:contentTypeDescription="Create a new document." ma:contentTypeScope="" ma:versionID="7c8f85a284c31548a11bf051b795cc2d">
  <xsd:schema xmlns:xsd="http://www.w3.org/2001/XMLSchema" xmlns:xs="http://www.w3.org/2001/XMLSchema" xmlns:p="http://schemas.microsoft.com/office/2006/metadata/properties" xmlns:ns1="http://schemas.microsoft.com/sharepoint/v3" xmlns:ns3="7454a63b-e11e-4ac0-a9f7-b83c47988948" xmlns:ns4="3362b1a0-b453-46ea-b3cd-b7fc17797b7d" targetNamespace="http://schemas.microsoft.com/office/2006/metadata/properties" ma:root="true" ma:fieldsID="c006424c37b27b619075e77a2576df02" ns1:_="" ns3:_="" ns4:_="">
    <xsd:import namespace="http://schemas.microsoft.com/sharepoint/v3"/>
    <xsd:import namespace="7454a63b-e11e-4ac0-a9f7-b83c47988948"/>
    <xsd:import namespace="3362b1a0-b453-46ea-b3cd-b7fc17797b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1:_ip_UnifiedCompliancePolicyProperties" minOccurs="0"/>
                <xsd:element ref="ns1:_ip_UnifiedCompliancePolicyUIAction" minOccurs="0"/>
                <xsd:element ref="ns3:MediaLengthInSecond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54a63b-e11e-4ac0-a9f7-b83c4798894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62b1a0-b453-46ea-b3cd-b7fc17797b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A32864-8B28-4D91-BEDD-CC24F258433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335BA0-AB5D-49DB-8350-C4E872D4FE1B}">
  <ds:schemaRefs>
    <ds:schemaRef ds:uri="http://schemas.microsoft.com/office/2006/metadata/properties"/>
    <ds:schemaRef ds:uri="7454a63b-e11e-4ac0-a9f7-b83c47988948"/>
    <ds:schemaRef ds:uri="http://purl.org/dc/dcmitype/"/>
    <ds:schemaRef ds:uri="http://schemas.microsoft.com/office/infopath/2007/PartnerControls"/>
    <ds:schemaRef ds:uri="http://schemas.microsoft.com/sharepoint/v3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3362b1a0-b453-46ea-b3cd-b7fc17797b7d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2E39DD07-738C-41DE-897F-8608D94D24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454a63b-e11e-4ac0-a9f7-b83c47988948"/>
    <ds:schemaRef ds:uri="3362b1a0-b453-46ea-b3cd-b7fc17797b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Oletusteema.thmx</Template>
  <TotalTime>16339</TotalTime>
  <Words>1201</Words>
  <Application>Microsoft Office PowerPoint</Application>
  <PresentationFormat>Näytössä katseltava esitys (16:9)</PresentationFormat>
  <Paragraphs>158</Paragraphs>
  <Slides>18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Symbol</vt:lpstr>
      <vt:lpstr>Wingdings</vt:lpstr>
      <vt:lpstr>Oletusteema</vt:lpstr>
      <vt:lpstr>Lukuvuoden 2024-2025 esivalintojen syöttö</vt:lpstr>
      <vt:lpstr>Esivalintaprosessin tavoite</vt:lpstr>
      <vt:lpstr>Valitse Wilman etusivulta yläpalkin kohta ”Opinnot”</vt:lpstr>
      <vt:lpstr>Opinnoista-toiminnoista valitaan välilehti ”Valinnat”</vt:lpstr>
      <vt:lpstr>Valintataulukossa on tarjolla tämä vuosi (ei käytetä) sekä kaksi seuraavaa</vt:lpstr>
      <vt:lpstr>Riittävästi mutta ei liikaa</vt:lpstr>
      <vt:lpstr>PowerPoint-esitys</vt:lpstr>
      <vt:lpstr>Reaaliaineiden jakautuminen ylioppilastutkinnon eri koepäiviin: </vt:lpstr>
      <vt:lpstr>Vieraiden kielten kokeiden suorittaminen</vt:lpstr>
      <vt:lpstr>Monimoduuliset opintojaksot</vt:lpstr>
      <vt:lpstr>Suomi toisena kielenä</vt:lpstr>
      <vt:lpstr>Oppimäärän vaihtaminen (matematiikka) </vt:lpstr>
      <vt:lpstr>Verkkosivuilta löytyy ops ja suositus moduuleista/opintojaksoista eri opintovuosille</vt:lpstr>
      <vt:lpstr>Oppiaineilla on Wilman tiedotteissa omat ohjesivunsa eri lukuvuosien valinnoista </vt:lpstr>
      <vt:lpstr>PowerPoint-esitys</vt:lpstr>
      <vt:lpstr>Satakunnan ammattikorkeakoulun väyläopinnot lukio-opiskelijoille</vt:lpstr>
      <vt:lpstr>PowerPoint-esitys</vt:lpstr>
      <vt:lpstr>PowerPoint-esitys</vt:lpstr>
    </vt:vector>
  </TitlesOfParts>
  <Company>Staart 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Veli-Matti Lahdenniemi</dc:creator>
  <cp:lastModifiedBy>Jarkko Kivelä</cp:lastModifiedBy>
  <cp:revision>63</cp:revision>
  <cp:lastPrinted>2022-11-28T09:31:20Z</cp:lastPrinted>
  <dcterms:created xsi:type="dcterms:W3CDTF">2017-06-28T12:08:14Z</dcterms:created>
  <dcterms:modified xsi:type="dcterms:W3CDTF">2023-11-16T12:59:56Z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0x01010053ED96696977934D9DB87EE24935D898</vt:lpwstr>
  </property>
</Properties>
</file>