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4"/>
  </p:notesMasterIdLst>
  <p:sldIdLst>
    <p:sldId id="257" r:id="rId3"/>
    <p:sldId id="272" r:id="rId4"/>
    <p:sldId id="267" r:id="rId5"/>
    <p:sldId id="268" r:id="rId6"/>
    <p:sldId id="270" r:id="rId7"/>
    <p:sldId id="269" r:id="rId8"/>
    <p:sldId id="258" r:id="rId9"/>
    <p:sldId id="877" r:id="rId10"/>
    <p:sldId id="798" r:id="rId11"/>
    <p:sldId id="862" r:id="rId12"/>
    <p:sldId id="859" r:id="rId13"/>
    <p:sldId id="860" r:id="rId14"/>
    <p:sldId id="273" r:id="rId15"/>
    <p:sldId id="259" r:id="rId16"/>
    <p:sldId id="271" r:id="rId17"/>
    <p:sldId id="795" r:id="rId18"/>
    <p:sldId id="869" r:id="rId19"/>
    <p:sldId id="260" r:id="rId20"/>
    <p:sldId id="868" r:id="rId21"/>
    <p:sldId id="274" r:id="rId22"/>
    <p:sldId id="881" r:id="rId23"/>
    <p:sldId id="884" r:id="rId24"/>
    <p:sldId id="872" r:id="rId25"/>
    <p:sldId id="873" r:id="rId26"/>
    <p:sldId id="878" r:id="rId27"/>
    <p:sldId id="876" r:id="rId28"/>
    <p:sldId id="261" r:id="rId29"/>
    <p:sldId id="277" r:id="rId30"/>
    <p:sldId id="278" r:id="rId31"/>
    <p:sldId id="279" r:id="rId32"/>
    <p:sldId id="262" r:id="rId33"/>
    <p:sldId id="280" r:id="rId34"/>
    <p:sldId id="791" r:id="rId35"/>
    <p:sldId id="282" r:id="rId36"/>
    <p:sldId id="263" r:id="rId37"/>
    <p:sldId id="883" r:id="rId38"/>
    <p:sldId id="867" r:id="rId39"/>
    <p:sldId id="879" r:id="rId40"/>
    <p:sldId id="882" r:id="rId41"/>
    <p:sldId id="283" r:id="rId42"/>
    <p:sldId id="790" r:id="rId43"/>
    <p:sldId id="284" r:id="rId44"/>
    <p:sldId id="796" r:id="rId45"/>
    <p:sldId id="264" r:id="rId46"/>
    <p:sldId id="871" r:id="rId47"/>
    <p:sldId id="797" r:id="rId48"/>
    <p:sldId id="863" r:id="rId49"/>
    <p:sldId id="870" r:id="rId50"/>
    <p:sldId id="864" r:id="rId51"/>
    <p:sldId id="793" r:id="rId52"/>
    <p:sldId id="861" r:id="rId53"/>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7BCAAE-E9CF-44AC-9D19-B605192E6169}" v="1065" dt="2024-11-28T15:57:39.091"/>
    <p1510:client id="{5D400F3A-89C3-0016-D09C-78268117F3D8}" v="220" dt="2024-11-28T13:04:14.023"/>
    <p1510:client id="{8CC889BC-1EA2-42B7-8E7D-E725849427E3}" v="1740" dt="2024-11-28T14:18:09.973"/>
    <p1510:client id="{93073869-6722-9138-B335-D3B98AAD9729}" v="787" dt="2024-11-28T11:48:03.037"/>
    <p1510:client id="{9D09878A-43BC-4373-8CFF-0B59A5BE1AE9}" v="78" dt="2024-11-28T09:38:57.142"/>
    <p1510:client id="{BF063702-6805-C948-C9E7-C815628619CE}" v="88" dt="2024-11-28T13:01:09.207"/>
    <p1510:client id="{E3585795-4852-476D-A29F-43A6E6A7C53B}" v="607" dt="2024-11-28T12:11:57.8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snapToGrid="0">
      <p:cViewPr varScale="1">
        <p:scale>
          <a:sx n="92" d="100"/>
          <a:sy n="92" d="100"/>
        </p:scale>
        <p:origin x="32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2AB20D-7B66-429F-941A-350F81C31833}" type="doc">
      <dgm:prSet loTypeId="urn:microsoft.com/office/officeart/2005/8/layout/process1" loCatId="process" qsTypeId="urn:microsoft.com/office/officeart/2005/8/quickstyle/simple1" qsCatId="simple" csTypeId="urn:microsoft.com/office/officeart/2005/8/colors/accent1_2" csCatId="accent1" phldr="1"/>
      <dgm:spPr/>
    </dgm:pt>
    <dgm:pt modelId="{5D88E545-A9DA-4FA1-873E-4724A63622C9}">
      <dgm:prSet phldrT="[Teksti]"/>
      <dgm:spPr>
        <a:solidFill>
          <a:srgbClr val="00B050"/>
        </a:solidFill>
      </dgm:spPr>
      <dgm:t>
        <a:bodyPr/>
        <a:lstStyle/>
        <a:p>
          <a:r>
            <a:rPr lang="fi-FI"/>
            <a:t>Tarjotaan vuokralaiselle</a:t>
          </a:r>
        </a:p>
      </dgm:t>
    </dgm:pt>
    <dgm:pt modelId="{9590E35E-FF1C-4E48-A790-CC6A075FCCCE}" type="parTrans" cxnId="{E17F40DB-2938-4FDA-9B3D-7D0C502173F3}">
      <dgm:prSet/>
      <dgm:spPr/>
      <dgm:t>
        <a:bodyPr/>
        <a:lstStyle/>
        <a:p>
          <a:endParaRPr lang="fi-FI"/>
        </a:p>
      </dgm:t>
    </dgm:pt>
    <dgm:pt modelId="{609E4147-A3B1-408B-8C4A-C60709768D27}" type="sibTrans" cxnId="{E17F40DB-2938-4FDA-9B3D-7D0C502173F3}">
      <dgm:prSet/>
      <dgm:spPr/>
      <dgm:t>
        <a:bodyPr/>
        <a:lstStyle/>
        <a:p>
          <a:endParaRPr lang="fi-FI"/>
        </a:p>
      </dgm:t>
    </dgm:pt>
    <dgm:pt modelId="{FF7A4A26-4ECF-4480-8D88-46FAADF1B54D}">
      <dgm:prSet phldrT="[Teksti]"/>
      <dgm:spPr>
        <a:solidFill>
          <a:srgbClr val="00B050"/>
        </a:solidFill>
      </dgm:spPr>
      <dgm:t>
        <a:bodyPr/>
        <a:lstStyle/>
        <a:p>
          <a:r>
            <a:rPr lang="fi-FI"/>
            <a:t>Neuvottelut</a:t>
          </a:r>
        </a:p>
      </dgm:t>
    </dgm:pt>
    <dgm:pt modelId="{0E370DA6-8DA9-4F0E-8FF0-4AB324FA6A2E}" type="parTrans" cxnId="{665382D3-F5D5-449B-9F16-427324D7EA2A}">
      <dgm:prSet/>
      <dgm:spPr/>
      <dgm:t>
        <a:bodyPr/>
        <a:lstStyle/>
        <a:p>
          <a:endParaRPr lang="fi-FI"/>
        </a:p>
      </dgm:t>
    </dgm:pt>
    <dgm:pt modelId="{FB4DC6AF-11DC-4486-A9DE-88B0B880CE25}" type="sibTrans" cxnId="{665382D3-F5D5-449B-9F16-427324D7EA2A}">
      <dgm:prSet/>
      <dgm:spPr/>
      <dgm:t>
        <a:bodyPr/>
        <a:lstStyle/>
        <a:p>
          <a:endParaRPr lang="fi-FI"/>
        </a:p>
      </dgm:t>
    </dgm:pt>
    <dgm:pt modelId="{014EBECF-1A1D-44F9-B613-72F544A9B5AF}">
      <dgm:prSet phldrT="[Teksti]"/>
      <dgm:spPr>
        <a:solidFill>
          <a:srgbClr val="00B050"/>
        </a:solidFill>
      </dgm:spPr>
      <dgm:t>
        <a:bodyPr/>
        <a:lstStyle/>
        <a:p>
          <a:r>
            <a:rPr lang="fi-FI"/>
            <a:t>Myyntipäätös </a:t>
          </a:r>
        </a:p>
      </dgm:t>
    </dgm:pt>
    <dgm:pt modelId="{0AD2253A-3C81-4AA8-BF04-52C585A6F127}" type="parTrans" cxnId="{04CEF9B8-9604-4221-9E6D-A715913452CC}">
      <dgm:prSet/>
      <dgm:spPr/>
      <dgm:t>
        <a:bodyPr/>
        <a:lstStyle/>
        <a:p>
          <a:endParaRPr lang="fi-FI"/>
        </a:p>
      </dgm:t>
    </dgm:pt>
    <dgm:pt modelId="{FC1C2A61-4E46-42A1-8DB2-6BC0AD7EE596}" type="sibTrans" cxnId="{04CEF9B8-9604-4221-9E6D-A715913452CC}">
      <dgm:prSet/>
      <dgm:spPr/>
      <dgm:t>
        <a:bodyPr/>
        <a:lstStyle/>
        <a:p>
          <a:endParaRPr lang="fi-FI"/>
        </a:p>
      </dgm:t>
    </dgm:pt>
    <dgm:pt modelId="{BE4C41EB-A6D9-43DB-80AA-9A897B39FAF4}">
      <dgm:prSet phldrT="[Teksti]"/>
      <dgm:spPr>
        <a:solidFill>
          <a:srgbClr val="00B050"/>
        </a:solidFill>
      </dgm:spPr>
      <dgm:t>
        <a:bodyPr/>
        <a:lstStyle/>
        <a:p>
          <a:r>
            <a:rPr lang="fi-FI"/>
            <a:t>Kauppakirjat</a:t>
          </a:r>
        </a:p>
      </dgm:t>
    </dgm:pt>
    <dgm:pt modelId="{2E350203-0E7A-4B76-8DE0-2B2EE5B58D48}" type="parTrans" cxnId="{EC79A86F-8EDD-45D8-922D-18178F2229EF}">
      <dgm:prSet/>
      <dgm:spPr/>
      <dgm:t>
        <a:bodyPr/>
        <a:lstStyle/>
        <a:p>
          <a:endParaRPr lang="fi-FI"/>
        </a:p>
      </dgm:t>
    </dgm:pt>
    <dgm:pt modelId="{03C5FE11-0CA4-4EE4-9F53-31F129BA640E}" type="sibTrans" cxnId="{EC79A86F-8EDD-45D8-922D-18178F2229EF}">
      <dgm:prSet/>
      <dgm:spPr/>
      <dgm:t>
        <a:bodyPr/>
        <a:lstStyle/>
        <a:p>
          <a:endParaRPr lang="fi-FI"/>
        </a:p>
      </dgm:t>
    </dgm:pt>
    <dgm:pt modelId="{9E64A6AF-2F69-4F31-BE61-49E2313A8915}" type="pres">
      <dgm:prSet presAssocID="{412AB20D-7B66-429F-941A-350F81C31833}" presName="Name0" presStyleCnt="0">
        <dgm:presLayoutVars>
          <dgm:dir/>
          <dgm:resizeHandles val="exact"/>
        </dgm:presLayoutVars>
      </dgm:prSet>
      <dgm:spPr/>
    </dgm:pt>
    <dgm:pt modelId="{541F925C-FEB4-4A32-966F-0D89B3C164A6}" type="pres">
      <dgm:prSet presAssocID="{5D88E545-A9DA-4FA1-873E-4724A63622C9}" presName="node" presStyleLbl="node1" presStyleIdx="0" presStyleCnt="4">
        <dgm:presLayoutVars>
          <dgm:bulletEnabled val="1"/>
        </dgm:presLayoutVars>
      </dgm:prSet>
      <dgm:spPr/>
    </dgm:pt>
    <dgm:pt modelId="{D26E8D8B-A447-44D8-8F34-B67B00D180B3}" type="pres">
      <dgm:prSet presAssocID="{609E4147-A3B1-408B-8C4A-C60709768D27}" presName="sibTrans" presStyleLbl="sibTrans2D1" presStyleIdx="0" presStyleCnt="3"/>
      <dgm:spPr/>
    </dgm:pt>
    <dgm:pt modelId="{404819C3-2BFC-4DA6-A764-E5513EB6E64D}" type="pres">
      <dgm:prSet presAssocID="{609E4147-A3B1-408B-8C4A-C60709768D27}" presName="connectorText" presStyleLbl="sibTrans2D1" presStyleIdx="0" presStyleCnt="3"/>
      <dgm:spPr/>
    </dgm:pt>
    <dgm:pt modelId="{A784C219-87E8-48B2-880A-40391D6B3D02}" type="pres">
      <dgm:prSet presAssocID="{FF7A4A26-4ECF-4480-8D88-46FAADF1B54D}" presName="node" presStyleLbl="node1" presStyleIdx="1" presStyleCnt="4">
        <dgm:presLayoutVars>
          <dgm:bulletEnabled val="1"/>
        </dgm:presLayoutVars>
      </dgm:prSet>
      <dgm:spPr/>
    </dgm:pt>
    <dgm:pt modelId="{DD68CD11-4F8A-4DB4-A3A0-9B087C4BF3D7}" type="pres">
      <dgm:prSet presAssocID="{FB4DC6AF-11DC-4486-A9DE-88B0B880CE25}" presName="sibTrans" presStyleLbl="sibTrans2D1" presStyleIdx="1" presStyleCnt="3"/>
      <dgm:spPr/>
    </dgm:pt>
    <dgm:pt modelId="{FBDC0DE9-1217-4BFE-878D-4DA09E163149}" type="pres">
      <dgm:prSet presAssocID="{FB4DC6AF-11DC-4486-A9DE-88B0B880CE25}" presName="connectorText" presStyleLbl="sibTrans2D1" presStyleIdx="1" presStyleCnt="3"/>
      <dgm:spPr/>
    </dgm:pt>
    <dgm:pt modelId="{06278C51-877B-4206-84D1-F6825CA10D0B}" type="pres">
      <dgm:prSet presAssocID="{014EBECF-1A1D-44F9-B613-72F544A9B5AF}" presName="node" presStyleLbl="node1" presStyleIdx="2" presStyleCnt="4">
        <dgm:presLayoutVars>
          <dgm:bulletEnabled val="1"/>
        </dgm:presLayoutVars>
      </dgm:prSet>
      <dgm:spPr/>
    </dgm:pt>
    <dgm:pt modelId="{976589DE-F357-460A-BB79-E534297AA54E}" type="pres">
      <dgm:prSet presAssocID="{FC1C2A61-4E46-42A1-8DB2-6BC0AD7EE596}" presName="sibTrans" presStyleLbl="sibTrans2D1" presStyleIdx="2" presStyleCnt="3"/>
      <dgm:spPr/>
    </dgm:pt>
    <dgm:pt modelId="{230FB1E4-96F1-481E-B64B-C14289C0F50F}" type="pres">
      <dgm:prSet presAssocID="{FC1C2A61-4E46-42A1-8DB2-6BC0AD7EE596}" presName="connectorText" presStyleLbl="sibTrans2D1" presStyleIdx="2" presStyleCnt="3"/>
      <dgm:spPr/>
    </dgm:pt>
    <dgm:pt modelId="{2DCDF475-0B25-4C7E-B03E-215D9A72C076}" type="pres">
      <dgm:prSet presAssocID="{BE4C41EB-A6D9-43DB-80AA-9A897B39FAF4}" presName="node" presStyleLbl="node1" presStyleIdx="3" presStyleCnt="4">
        <dgm:presLayoutVars>
          <dgm:bulletEnabled val="1"/>
        </dgm:presLayoutVars>
      </dgm:prSet>
      <dgm:spPr/>
    </dgm:pt>
  </dgm:ptLst>
  <dgm:cxnLst>
    <dgm:cxn modelId="{09FA5604-298F-4204-B307-155ABF654FE7}" type="presOf" srcId="{609E4147-A3B1-408B-8C4A-C60709768D27}" destId="{404819C3-2BFC-4DA6-A764-E5513EB6E64D}" srcOrd="1" destOrd="0" presId="urn:microsoft.com/office/officeart/2005/8/layout/process1"/>
    <dgm:cxn modelId="{9F22FA06-0B84-4323-9AF6-AFBE0409154A}" type="presOf" srcId="{412AB20D-7B66-429F-941A-350F81C31833}" destId="{9E64A6AF-2F69-4F31-BE61-49E2313A8915}" srcOrd="0" destOrd="0" presId="urn:microsoft.com/office/officeart/2005/8/layout/process1"/>
    <dgm:cxn modelId="{ADA3910A-6A3D-4580-8B70-D8BE77C6B405}" type="presOf" srcId="{FC1C2A61-4E46-42A1-8DB2-6BC0AD7EE596}" destId="{230FB1E4-96F1-481E-B64B-C14289C0F50F}" srcOrd="1" destOrd="0" presId="urn:microsoft.com/office/officeart/2005/8/layout/process1"/>
    <dgm:cxn modelId="{6BE6552A-4453-4396-940D-E1E44FC6D919}" type="presOf" srcId="{5D88E545-A9DA-4FA1-873E-4724A63622C9}" destId="{541F925C-FEB4-4A32-966F-0D89B3C164A6}" srcOrd="0" destOrd="0" presId="urn:microsoft.com/office/officeart/2005/8/layout/process1"/>
    <dgm:cxn modelId="{3A8A7F42-6B1D-4491-B335-B23BB1FA962F}" type="presOf" srcId="{FB4DC6AF-11DC-4486-A9DE-88B0B880CE25}" destId="{DD68CD11-4F8A-4DB4-A3A0-9B087C4BF3D7}" srcOrd="0" destOrd="0" presId="urn:microsoft.com/office/officeart/2005/8/layout/process1"/>
    <dgm:cxn modelId="{DCE85E63-8D18-4FAC-BCF6-43922E0F8AB8}" type="presOf" srcId="{FC1C2A61-4E46-42A1-8DB2-6BC0AD7EE596}" destId="{976589DE-F357-460A-BB79-E534297AA54E}" srcOrd="0" destOrd="0" presId="urn:microsoft.com/office/officeart/2005/8/layout/process1"/>
    <dgm:cxn modelId="{9DD12B46-419A-4F52-BF4F-A948D4BCBBE3}" type="presOf" srcId="{FB4DC6AF-11DC-4486-A9DE-88B0B880CE25}" destId="{FBDC0DE9-1217-4BFE-878D-4DA09E163149}" srcOrd="1" destOrd="0" presId="urn:microsoft.com/office/officeart/2005/8/layout/process1"/>
    <dgm:cxn modelId="{EC79A86F-8EDD-45D8-922D-18178F2229EF}" srcId="{412AB20D-7B66-429F-941A-350F81C31833}" destId="{BE4C41EB-A6D9-43DB-80AA-9A897B39FAF4}" srcOrd="3" destOrd="0" parTransId="{2E350203-0E7A-4B76-8DE0-2B2EE5B58D48}" sibTransId="{03C5FE11-0CA4-4EE4-9F53-31F129BA640E}"/>
    <dgm:cxn modelId="{C2C42C58-2C38-4616-B35F-21B3BCC2E485}" type="presOf" srcId="{BE4C41EB-A6D9-43DB-80AA-9A897B39FAF4}" destId="{2DCDF475-0B25-4C7E-B03E-215D9A72C076}" srcOrd="0" destOrd="0" presId="urn:microsoft.com/office/officeart/2005/8/layout/process1"/>
    <dgm:cxn modelId="{82FAEE8F-49C9-45AC-B16F-246BF102C73E}" type="presOf" srcId="{609E4147-A3B1-408B-8C4A-C60709768D27}" destId="{D26E8D8B-A447-44D8-8F34-B67B00D180B3}" srcOrd="0" destOrd="0" presId="urn:microsoft.com/office/officeart/2005/8/layout/process1"/>
    <dgm:cxn modelId="{04CEF9B8-9604-4221-9E6D-A715913452CC}" srcId="{412AB20D-7B66-429F-941A-350F81C31833}" destId="{014EBECF-1A1D-44F9-B613-72F544A9B5AF}" srcOrd="2" destOrd="0" parTransId="{0AD2253A-3C81-4AA8-BF04-52C585A6F127}" sibTransId="{FC1C2A61-4E46-42A1-8DB2-6BC0AD7EE596}"/>
    <dgm:cxn modelId="{A26059C3-9DB4-48A3-88F0-9FBD65F3C1A3}" type="presOf" srcId="{014EBECF-1A1D-44F9-B613-72F544A9B5AF}" destId="{06278C51-877B-4206-84D1-F6825CA10D0B}" srcOrd="0" destOrd="0" presId="urn:microsoft.com/office/officeart/2005/8/layout/process1"/>
    <dgm:cxn modelId="{665382D3-F5D5-449B-9F16-427324D7EA2A}" srcId="{412AB20D-7B66-429F-941A-350F81C31833}" destId="{FF7A4A26-4ECF-4480-8D88-46FAADF1B54D}" srcOrd="1" destOrd="0" parTransId="{0E370DA6-8DA9-4F0E-8FF0-4AB324FA6A2E}" sibTransId="{FB4DC6AF-11DC-4486-A9DE-88B0B880CE25}"/>
    <dgm:cxn modelId="{E17F40DB-2938-4FDA-9B3D-7D0C502173F3}" srcId="{412AB20D-7B66-429F-941A-350F81C31833}" destId="{5D88E545-A9DA-4FA1-873E-4724A63622C9}" srcOrd="0" destOrd="0" parTransId="{9590E35E-FF1C-4E48-A790-CC6A075FCCCE}" sibTransId="{609E4147-A3B1-408B-8C4A-C60709768D27}"/>
    <dgm:cxn modelId="{11B8A5E0-B6AD-4E46-8339-38347B8EDA06}" type="presOf" srcId="{FF7A4A26-4ECF-4480-8D88-46FAADF1B54D}" destId="{A784C219-87E8-48B2-880A-40391D6B3D02}" srcOrd="0" destOrd="0" presId="urn:microsoft.com/office/officeart/2005/8/layout/process1"/>
    <dgm:cxn modelId="{1549A238-B2EC-4EE3-A232-DEDCE608E02F}" type="presParOf" srcId="{9E64A6AF-2F69-4F31-BE61-49E2313A8915}" destId="{541F925C-FEB4-4A32-966F-0D89B3C164A6}" srcOrd="0" destOrd="0" presId="urn:microsoft.com/office/officeart/2005/8/layout/process1"/>
    <dgm:cxn modelId="{D25F86CD-3587-4EA3-9D71-C1377958D6A1}" type="presParOf" srcId="{9E64A6AF-2F69-4F31-BE61-49E2313A8915}" destId="{D26E8D8B-A447-44D8-8F34-B67B00D180B3}" srcOrd="1" destOrd="0" presId="urn:microsoft.com/office/officeart/2005/8/layout/process1"/>
    <dgm:cxn modelId="{EDC412F8-DADB-451F-B028-DBBFDAF46974}" type="presParOf" srcId="{D26E8D8B-A447-44D8-8F34-B67B00D180B3}" destId="{404819C3-2BFC-4DA6-A764-E5513EB6E64D}" srcOrd="0" destOrd="0" presId="urn:microsoft.com/office/officeart/2005/8/layout/process1"/>
    <dgm:cxn modelId="{1D30D6C8-84C7-404E-959B-F99FAACDE38B}" type="presParOf" srcId="{9E64A6AF-2F69-4F31-BE61-49E2313A8915}" destId="{A784C219-87E8-48B2-880A-40391D6B3D02}" srcOrd="2" destOrd="0" presId="urn:microsoft.com/office/officeart/2005/8/layout/process1"/>
    <dgm:cxn modelId="{9C38ED53-BE29-4B42-B33D-4B93161FFA3D}" type="presParOf" srcId="{9E64A6AF-2F69-4F31-BE61-49E2313A8915}" destId="{DD68CD11-4F8A-4DB4-A3A0-9B087C4BF3D7}" srcOrd="3" destOrd="0" presId="urn:microsoft.com/office/officeart/2005/8/layout/process1"/>
    <dgm:cxn modelId="{2DFE5F56-F2DC-444B-9DBE-200AF0CADBB6}" type="presParOf" srcId="{DD68CD11-4F8A-4DB4-A3A0-9B087C4BF3D7}" destId="{FBDC0DE9-1217-4BFE-878D-4DA09E163149}" srcOrd="0" destOrd="0" presId="urn:microsoft.com/office/officeart/2005/8/layout/process1"/>
    <dgm:cxn modelId="{70C99EA7-520A-478D-8054-953C8E4278F2}" type="presParOf" srcId="{9E64A6AF-2F69-4F31-BE61-49E2313A8915}" destId="{06278C51-877B-4206-84D1-F6825CA10D0B}" srcOrd="4" destOrd="0" presId="urn:microsoft.com/office/officeart/2005/8/layout/process1"/>
    <dgm:cxn modelId="{F4296199-BC8E-491D-9E6D-67A78800224E}" type="presParOf" srcId="{9E64A6AF-2F69-4F31-BE61-49E2313A8915}" destId="{976589DE-F357-460A-BB79-E534297AA54E}" srcOrd="5" destOrd="0" presId="urn:microsoft.com/office/officeart/2005/8/layout/process1"/>
    <dgm:cxn modelId="{A3433573-067C-4AB3-8CDE-02165664C490}" type="presParOf" srcId="{976589DE-F357-460A-BB79-E534297AA54E}" destId="{230FB1E4-96F1-481E-B64B-C14289C0F50F}" srcOrd="0" destOrd="0" presId="urn:microsoft.com/office/officeart/2005/8/layout/process1"/>
    <dgm:cxn modelId="{8204BC6E-C9C3-4297-8F2C-9313A1306E4E}" type="presParOf" srcId="{9E64A6AF-2F69-4F31-BE61-49E2313A8915}" destId="{2DCDF475-0B25-4C7E-B03E-215D9A72C076}" srcOrd="6"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2AB20D-7B66-429F-941A-350F81C31833}" type="doc">
      <dgm:prSet loTypeId="urn:microsoft.com/office/officeart/2005/8/layout/process1" loCatId="process" qsTypeId="urn:microsoft.com/office/officeart/2005/8/quickstyle/simple1" qsCatId="simple" csTypeId="urn:microsoft.com/office/officeart/2005/8/colors/accent1_2" csCatId="accent1" phldr="1"/>
      <dgm:spPr/>
    </dgm:pt>
    <dgm:pt modelId="{5D88E545-A9DA-4FA1-873E-4724A63622C9}">
      <dgm:prSet phldrT="[Teksti]"/>
      <dgm:spPr>
        <a:solidFill>
          <a:srgbClr val="FFC000"/>
        </a:solidFill>
      </dgm:spPr>
      <dgm:t>
        <a:bodyPr/>
        <a:lstStyle/>
        <a:p>
          <a:r>
            <a:rPr lang="fi-FI">
              <a:solidFill>
                <a:schemeClr val="tx1"/>
              </a:solidFill>
            </a:rPr>
            <a:t>Huutokauppa</a:t>
          </a:r>
        </a:p>
      </dgm:t>
    </dgm:pt>
    <dgm:pt modelId="{9590E35E-FF1C-4E48-A790-CC6A075FCCCE}" type="parTrans" cxnId="{E17F40DB-2938-4FDA-9B3D-7D0C502173F3}">
      <dgm:prSet/>
      <dgm:spPr/>
      <dgm:t>
        <a:bodyPr/>
        <a:lstStyle/>
        <a:p>
          <a:endParaRPr lang="fi-FI"/>
        </a:p>
      </dgm:t>
    </dgm:pt>
    <dgm:pt modelId="{609E4147-A3B1-408B-8C4A-C60709768D27}" type="sibTrans" cxnId="{E17F40DB-2938-4FDA-9B3D-7D0C502173F3}">
      <dgm:prSet/>
      <dgm:spPr/>
      <dgm:t>
        <a:bodyPr/>
        <a:lstStyle/>
        <a:p>
          <a:endParaRPr lang="fi-FI"/>
        </a:p>
      </dgm:t>
    </dgm:pt>
    <dgm:pt modelId="{014EBECF-1A1D-44F9-B613-72F544A9B5AF}">
      <dgm:prSet phldrT="[Teksti]"/>
      <dgm:spPr>
        <a:solidFill>
          <a:srgbClr val="FFC000"/>
        </a:solidFill>
      </dgm:spPr>
      <dgm:t>
        <a:bodyPr/>
        <a:lstStyle/>
        <a:p>
          <a:r>
            <a:rPr lang="fi-FI">
              <a:solidFill>
                <a:schemeClr val="tx1"/>
              </a:solidFill>
            </a:rPr>
            <a:t>Myyntipäätös </a:t>
          </a:r>
        </a:p>
      </dgm:t>
    </dgm:pt>
    <dgm:pt modelId="{0AD2253A-3C81-4AA8-BF04-52C585A6F127}" type="parTrans" cxnId="{04CEF9B8-9604-4221-9E6D-A715913452CC}">
      <dgm:prSet/>
      <dgm:spPr/>
      <dgm:t>
        <a:bodyPr/>
        <a:lstStyle/>
        <a:p>
          <a:endParaRPr lang="fi-FI"/>
        </a:p>
      </dgm:t>
    </dgm:pt>
    <dgm:pt modelId="{FC1C2A61-4E46-42A1-8DB2-6BC0AD7EE596}" type="sibTrans" cxnId="{04CEF9B8-9604-4221-9E6D-A715913452CC}">
      <dgm:prSet/>
      <dgm:spPr/>
      <dgm:t>
        <a:bodyPr/>
        <a:lstStyle/>
        <a:p>
          <a:endParaRPr lang="fi-FI"/>
        </a:p>
      </dgm:t>
    </dgm:pt>
    <dgm:pt modelId="{BE4C41EB-A6D9-43DB-80AA-9A897B39FAF4}">
      <dgm:prSet phldrT="[Teksti]"/>
      <dgm:spPr>
        <a:solidFill>
          <a:srgbClr val="FFC000"/>
        </a:solidFill>
      </dgm:spPr>
      <dgm:t>
        <a:bodyPr/>
        <a:lstStyle/>
        <a:p>
          <a:r>
            <a:rPr lang="fi-FI">
              <a:solidFill>
                <a:schemeClr val="tx1"/>
              </a:solidFill>
            </a:rPr>
            <a:t>Kauppakirjat</a:t>
          </a:r>
        </a:p>
      </dgm:t>
    </dgm:pt>
    <dgm:pt modelId="{2E350203-0E7A-4B76-8DE0-2B2EE5B58D48}" type="parTrans" cxnId="{EC79A86F-8EDD-45D8-922D-18178F2229EF}">
      <dgm:prSet/>
      <dgm:spPr/>
      <dgm:t>
        <a:bodyPr/>
        <a:lstStyle/>
        <a:p>
          <a:endParaRPr lang="fi-FI"/>
        </a:p>
      </dgm:t>
    </dgm:pt>
    <dgm:pt modelId="{03C5FE11-0CA4-4EE4-9F53-31F129BA640E}" type="sibTrans" cxnId="{EC79A86F-8EDD-45D8-922D-18178F2229EF}">
      <dgm:prSet/>
      <dgm:spPr/>
      <dgm:t>
        <a:bodyPr/>
        <a:lstStyle/>
        <a:p>
          <a:endParaRPr lang="fi-FI"/>
        </a:p>
      </dgm:t>
    </dgm:pt>
    <dgm:pt modelId="{9E64A6AF-2F69-4F31-BE61-49E2313A8915}" type="pres">
      <dgm:prSet presAssocID="{412AB20D-7B66-429F-941A-350F81C31833}" presName="Name0" presStyleCnt="0">
        <dgm:presLayoutVars>
          <dgm:dir/>
          <dgm:resizeHandles val="exact"/>
        </dgm:presLayoutVars>
      </dgm:prSet>
      <dgm:spPr/>
    </dgm:pt>
    <dgm:pt modelId="{541F925C-FEB4-4A32-966F-0D89B3C164A6}" type="pres">
      <dgm:prSet presAssocID="{5D88E545-A9DA-4FA1-873E-4724A63622C9}" presName="node" presStyleLbl="node1" presStyleIdx="0" presStyleCnt="3" custLinFactNeighborX="2053" custLinFactNeighborY="592">
        <dgm:presLayoutVars>
          <dgm:bulletEnabled val="1"/>
        </dgm:presLayoutVars>
      </dgm:prSet>
      <dgm:spPr/>
    </dgm:pt>
    <dgm:pt modelId="{D26E8D8B-A447-44D8-8F34-B67B00D180B3}" type="pres">
      <dgm:prSet presAssocID="{609E4147-A3B1-408B-8C4A-C60709768D27}" presName="sibTrans" presStyleLbl="sibTrans2D1" presStyleIdx="0" presStyleCnt="2"/>
      <dgm:spPr/>
    </dgm:pt>
    <dgm:pt modelId="{404819C3-2BFC-4DA6-A764-E5513EB6E64D}" type="pres">
      <dgm:prSet presAssocID="{609E4147-A3B1-408B-8C4A-C60709768D27}" presName="connectorText" presStyleLbl="sibTrans2D1" presStyleIdx="0" presStyleCnt="2"/>
      <dgm:spPr/>
    </dgm:pt>
    <dgm:pt modelId="{06278C51-877B-4206-84D1-F6825CA10D0B}" type="pres">
      <dgm:prSet presAssocID="{014EBECF-1A1D-44F9-B613-72F544A9B5AF}" presName="node" presStyleLbl="node1" presStyleIdx="1" presStyleCnt="3">
        <dgm:presLayoutVars>
          <dgm:bulletEnabled val="1"/>
        </dgm:presLayoutVars>
      </dgm:prSet>
      <dgm:spPr/>
    </dgm:pt>
    <dgm:pt modelId="{976589DE-F357-460A-BB79-E534297AA54E}" type="pres">
      <dgm:prSet presAssocID="{FC1C2A61-4E46-42A1-8DB2-6BC0AD7EE596}" presName="sibTrans" presStyleLbl="sibTrans2D1" presStyleIdx="1" presStyleCnt="2"/>
      <dgm:spPr/>
    </dgm:pt>
    <dgm:pt modelId="{230FB1E4-96F1-481E-B64B-C14289C0F50F}" type="pres">
      <dgm:prSet presAssocID="{FC1C2A61-4E46-42A1-8DB2-6BC0AD7EE596}" presName="connectorText" presStyleLbl="sibTrans2D1" presStyleIdx="1" presStyleCnt="2"/>
      <dgm:spPr/>
    </dgm:pt>
    <dgm:pt modelId="{2DCDF475-0B25-4C7E-B03E-215D9A72C076}" type="pres">
      <dgm:prSet presAssocID="{BE4C41EB-A6D9-43DB-80AA-9A897B39FAF4}" presName="node" presStyleLbl="node1" presStyleIdx="2" presStyleCnt="3">
        <dgm:presLayoutVars>
          <dgm:bulletEnabled val="1"/>
        </dgm:presLayoutVars>
      </dgm:prSet>
      <dgm:spPr/>
    </dgm:pt>
  </dgm:ptLst>
  <dgm:cxnLst>
    <dgm:cxn modelId="{09FA5604-298F-4204-B307-155ABF654FE7}" type="presOf" srcId="{609E4147-A3B1-408B-8C4A-C60709768D27}" destId="{404819C3-2BFC-4DA6-A764-E5513EB6E64D}" srcOrd="1" destOrd="0" presId="urn:microsoft.com/office/officeart/2005/8/layout/process1"/>
    <dgm:cxn modelId="{9F22FA06-0B84-4323-9AF6-AFBE0409154A}" type="presOf" srcId="{412AB20D-7B66-429F-941A-350F81C31833}" destId="{9E64A6AF-2F69-4F31-BE61-49E2313A8915}" srcOrd="0" destOrd="0" presId="urn:microsoft.com/office/officeart/2005/8/layout/process1"/>
    <dgm:cxn modelId="{ADA3910A-6A3D-4580-8B70-D8BE77C6B405}" type="presOf" srcId="{FC1C2A61-4E46-42A1-8DB2-6BC0AD7EE596}" destId="{230FB1E4-96F1-481E-B64B-C14289C0F50F}" srcOrd="1" destOrd="0" presId="urn:microsoft.com/office/officeart/2005/8/layout/process1"/>
    <dgm:cxn modelId="{6BE6552A-4453-4396-940D-E1E44FC6D919}" type="presOf" srcId="{5D88E545-A9DA-4FA1-873E-4724A63622C9}" destId="{541F925C-FEB4-4A32-966F-0D89B3C164A6}" srcOrd="0" destOrd="0" presId="urn:microsoft.com/office/officeart/2005/8/layout/process1"/>
    <dgm:cxn modelId="{DCE85E63-8D18-4FAC-BCF6-43922E0F8AB8}" type="presOf" srcId="{FC1C2A61-4E46-42A1-8DB2-6BC0AD7EE596}" destId="{976589DE-F357-460A-BB79-E534297AA54E}" srcOrd="0" destOrd="0" presId="urn:microsoft.com/office/officeart/2005/8/layout/process1"/>
    <dgm:cxn modelId="{EC79A86F-8EDD-45D8-922D-18178F2229EF}" srcId="{412AB20D-7B66-429F-941A-350F81C31833}" destId="{BE4C41EB-A6D9-43DB-80AA-9A897B39FAF4}" srcOrd="2" destOrd="0" parTransId="{2E350203-0E7A-4B76-8DE0-2B2EE5B58D48}" sibTransId="{03C5FE11-0CA4-4EE4-9F53-31F129BA640E}"/>
    <dgm:cxn modelId="{C2C42C58-2C38-4616-B35F-21B3BCC2E485}" type="presOf" srcId="{BE4C41EB-A6D9-43DB-80AA-9A897B39FAF4}" destId="{2DCDF475-0B25-4C7E-B03E-215D9A72C076}" srcOrd="0" destOrd="0" presId="urn:microsoft.com/office/officeart/2005/8/layout/process1"/>
    <dgm:cxn modelId="{82FAEE8F-49C9-45AC-B16F-246BF102C73E}" type="presOf" srcId="{609E4147-A3B1-408B-8C4A-C60709768D27}" destId="{D26E8D8B-A447-44D8-8F34-B67B00D180B3}" srcOrd="0" destOrd="0" presId="urn:microsoft.com/office/officeart/2005/8/layout/process1"/>
    <dgm:cxn modelId="{04CEF9B8-9604-4221-9E6D-A715913452CC}" srcId="{412AB20D-7B66-429F-941A-350F81C31833}" destId="{014EBECF-1A1D-44F9-B613-72F544A9B5AF}" srcOrd="1" destOrd="0" parTransId="{0AD2253A-3C81-4AA8-BF04-52C585A6F127}" sibTransId="{FC1C2A61-4E46-42A1-8DB2-6BC0AD7EE596}"/>
    <dgm:cxn modelId="{A26059C3-9DB4-48A3-88F0-9FBD65F3C1A3}" type="presOf" srcId="{014EBECF-1A1D-44F9-B613-72F544A9B5AF}" destId="{06278C51-877B-4206-84D1-F6825CA10D0B}" srcOrd="0" destOrd="0" presId="urn:microsoft.com/office/officeart/2005/8/layout/process1"/>
    <dgm:cxn modelId="{E17F40DB-2938-4FDA-9B3D-7D0C502173F3}" srcId="{412AB20D-7B66-429F-941A-350F81C31833}" destId="{5D88E545-A9DA-4FA1-873E-4724A63622C9}" srcOrd="0" destOrd="0" parTransId="{9590E35E-FF1C-4E48-A790-CC6A075FCCCE}" sibTransId="{609E4147-A3B1-408B-8C4A-C60709768D27}"/>
    <dgm:cxn modelId="{1549A238-B2EC-4EE3-A232-DEDCE608E02F}" type="presParOf" srcId="{9E64A6AF-2F69-4F31-BE61-49E2313A8915}" destId="{541F925C-FEB4-4A32-966F-0D89B3C164A6}" srcOrd="0" destOrd="0" presId="urn:microsoft.com/office/officeart/2005/8/layout/process1"/>
    <dgm:cxn modelId="{D25F86CD-3587-4EA3-9D71-C1377958D6A1}" type="presParOf" srcId="{9E64A6AF-2F69-4F31-BE61-49E2313A8915}" destId="{D26E8D8B-A447-44D8-8F34-B67B00D180B3}" srcOrd="1" destOrd="0" presId="urn:microsoft.com/office/officeart/2005/8/layout/process1"/>
    <dgm:cxn modelId="{EDC412F8-DADB-451F-B028-DBBFDAF46974}" type="presParOf" srcId="{D26E8D8B-A447-44D8-8F34-B67B00D180B3}" destId="{404819C3-2BFC-4DA6-A764-E5513EB6E64D}" srcOrd="0" destOrd="0" presId="urn:microsoft.com/office/officeart/2005/8/layout/process1"/>
    <dgm:cxn modelId="{70C99EA7-520A-478D-8054-953C8E4278F2}" type="presParOf" srcId="{9E64A6AF-2F69-4F31-BE61-49E2313A8915}" destId="{06278C51-877B-4206-84D1-F6825CA10D0B}" srcOrd="2" destOrd="0" presId="urn:microsoft.com/office/officeart/2005/8/layout/process1"/>
    <dgm:cxn modelId="{F4296199-BC8E-491D-9E6D-67A78800224E}" type="presParOf" srcId="{9E64A6AF-2F69-4F31-BE61-49E2313A8915}" destId="{976589DE-F357-460A-BB79-E534297AA54E}" srcOrd="3" destOrd="0" presId="urn:microsoft.com/office/officeart/2005/8/layout/process1"/>
    <dgm:cxn modelId="{A3433573-067C-4AB3-8CDE-02165664C490}" type="presParOf" srcId="{976589DE-F357-460A-BB79-E534297AA54E}" destId="{230FB1E4-96F1-481E-B64B-C14289C0F50F}" srcOrd="0" destOrd="0" presId="urn:microsoft.com/office/officeart/2005/8/layout/process1"/>
    <dgm:cxn modelId="{8204BC6E-C9C3-4297-8F2C-9313A1306E4E}" type="presParOf" srcId="{9E64A6AF-2F69-4F31-BE61-49E2313A8915}" destId="{2DCDF475-0B25-4C7E-B03E-215D9A72C076}"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F925C-FEB4-4A32-966F-0D89B3C164A6}">
      <dsp:nvSpPr>
        <dsp:cNvPr id="0" name=""/>
        <dsp:cNvSpPr/>
      </dsp:nvSpPr>
      <dsp:spPr>
        <a:xfrm>
          <a:off x="4822" y="493192"/>
          <a:ext cx="2108299" cy="1264979"/>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i-FI" sz="2500" kern="1200"/>
            <a:t>Tarjotaan vuokralaiselle</a:t>
          </a:r>
        </a:p>
      </dsp:txBody>
      <dsp:txXfrm>
        <a:off x="41872" y="530242"/>
        <a:ext cx="2034199" cy="1190879"/>
      </dsp:txXfrm>
    </dsp:sp>
    <dsp:sp modelId="{D26E8D8B-A447-44D8-8F34-B67B00D180B3}">
      <dsp:nvSpPr>
        <dsp:cNvPr id="0" name=""/>
        <dsp:cNvSpPr/>
      </dsp:nvSpPr>
      <dsp:spPr>
        <a:xfrm>
          <a:off x="2323951" y="864252"/>
          <a:ext cx="446959" cy="522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i-FI" sz="2000" kern="1200"/>
        </a:p>
      </dsp:txBody>
      <dsp:txXfrm>
        <a:off x="2323951" y="968824"/>
        <a:ext cx="312871" cy="313714"/>
      </dsp:txXfrm>
    </dsp:sp>
    <dsp:sp modelId="{A784C219-87E8-48B2-880A-40391D6B3D02}">
      <dsp:nvSpPr>
        <dsp:cNvPr id="0" name=""/>
        <dsp:cNvSpPr/>
      </dsp:nvSpPr>
      <dsp:spPr>
        <a:xfrm>
          <a:off x="2956440" y="493192"/>
          <a:ext cx="2108299" cy="1264979"/>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i-FI" sz="2500" kern="1200"/>
            <a:t>Neuvottelut</a:t>
          </a:r>
        </a:p>
      </dsp:txBody>
      <dsp:txXfrm>
        <a:off x="2993490" y="530242"/>
        <a:ext cx="2034199" cy="1190879"/>
      </dsp:txXfrm>
    </dsp:sp>
    <dsp:sp modelId="{DD68CD11-4F8A-4DB4-A3A0-9B087C4BF3D7}">
      <dsp:nvSpPr>
        <dsp:cNvPr id="0" name=""/>
        <dsp:cNvSpPr/>
      </dsp:nvSpPr>
      <dsp:spPr>
        <a:xfrm>
          <a:off x="5275570" y="864252"/>
          <a:ext cx="446959" cy="522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i-FI" sz="2000" kern="1200"/>
        </a:p>
      </dsp:txBody>
      <dsp:txXfrm>
        <a:off x="5275570" y="968824"/>
        <a:ext cx="312871" cy="313714"/>
      </dsp:txXfrm>
    </dsp:sp>
    <dsp:sp modelId="{06278C51-877B-4206-84D1-F6825CA10D0B}">
      <dsp:nvSpPr>
        <dsp:cNvPr id="0" name=""/>
        <dsp:cNvSpPr/>
      </dsp:nvSpPr>
      <dsp:spPr>
        <a:xfrm>
          <a:off x="5908059" y="493192"/>
          <a:ext cx="2108299" cy="1264979"/>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i-FI" sz="2500" kern="1200"/>
            <a:t>Myyntipäätös </a:t>
          </a:r>
        </a:p>
      </dsp:txBody>
      <dsp:txXfrm>
        <a:off x="5945109" y="530242"/>
        <a:ext cx="2034199" cy="1190879"/>
      </dsp:txXfrm>
    </dsp:sp>
    <dsp:sp modelId="{976589DE-F357-460A-BB79-E534297AA54E}">
      <dsp:nvSpPr>
        <dsp:cNvPr id="0" name=""/>
        <dsp:cNvSpPr/>
      </dsp:nvSpPr>
      <dsp:spPr>
        <a:xfrm>
          <a:off x="8227188" y="864252"/>
          <a:ext cx="446959" cy="522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i-FI" sz="2000" kern="1200"/>
        </a:p>
      </dsp:txBody>
      <dsp:txXfrm>
        <a:off x="8227188" y="968824"/>
        <a:ext cx="312871" cy="313714"/>
      </dsp:txXfrm>
    </dsp:sp>
    <dsp:sp modelId="{2DCDF475-0B25-4C7E-B03E-215D9A72C076}">
      <dsp:nvSpPr>
        <dsp:cNvPr id="0" name=""/>
        <dsp:cNvSpPr/>
      </dsp:nvSpPr>
      <dsp:spPr>
        <a:xfrm>
          <a:off x="8859678" y="493192"/>
          <a:ext cx="2108299" cy="1264979"/>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i-FI" sz="2500" kern="1200"/>
            <a:t>Kauppakirjat</a:t>
          </a:r>
        </a:p>
      </dsp:txBody>
      <dsp:txXfrm>
        <a:off x="8896728" y="530242"/>
        <a:ext cx="2034199" cy="11908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F925C-FEB4-4A32-966F-0D89B3C164A6}">
      <dsp:nvSpPr>
        <dsp:cNvPr id="0" name=""/>
        <dsp:cNvSpPr/>
      </dsp:nvSpPr>
      <dsp:spPr>
        <a:xfrm>
          <a:off x="24285" y="13886"/>
          <a:ext cx="2101218" cy="126073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i-FI" sz="2500" kern="1200">
              <a:solidFill>
                <a:schemeClr val="tx1"/>
              </a:solidFill>
            </a:rPr>
            <a:t>Huutokauppa</a:t>
          </a:r>
        </a:p>
      </dsp:txBody>
      <dsp:txXfrm>
        <a:off x="61211" y="50812"/>
        <a:ext cx="2027366" cy="1186879"/>
      </dsp:txXfrm>
    </dsp:sp>
    <dsp:sp modelId="{D26E8D8B-A447-44D8-8F34-B67B00D180B3}">
      <dsp:nvSpPr>
        <dsp:cNvPr id="0" name=""/>
        <dsp:cNvSpPr/>
      </dsp:nvSpPr>
      <dsp:spPr>
        <a:xfrm rot="21591838">
          <a:off x="2331311" y="380200"/>
          <a:ext cx="436314" cy="5211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i-FI" sz="2000" kern="1200"/>
        </a:p>
      </dsp:txBody>
      <dsp:txXfrm>
        <a:off x="2331311" y="484575"/>
        <a:ext cx="305420" cy="312662"/>
      </dsp:txXfrm>
    </dsp:sp>
    <dsp:sp modelId="{06278C51-877B-4206-84D1-F6825CA10D0B}">
      <dsp:nvSpPr>
        <dsp:cNvPr id="0" name=""/>
        <dsp:cNvSpPr/>
      </dsp:nvSpPr>
      <dsp:spPr>
        <a:xfrm>
          <a:off x="2948736" y="6943"/>
          <a:ext cx="2101218" cy="126073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i-FI" sz="2500" kern="1200">
              <a:solidFill>
                <a:schemeClr val="tx1"/>
              </a:solidFill>
            </a:rPr>
            <a:t>Myyntipäätös </a:t>
          </a:r>
        </a:p>
      </dsp:txBody>
      <dsp:txXfrm>
        <a:off x="2985662" y="43869"/>
        <a:ext cx="2027366" cy="1186879"/>
      </dsp:txXfrm>
    </dsp:sp>
    <dsp:sp modelId="{976589DE-F357-460A-BB79-E534297AA54E}">
      <dsp:nvSpPr>
        <dsp:cNvPr id="0" name=""/>
        <dsp:cNvSpPr/>
      </dsp:nvSpPr>
      <dsp:spPr>
        <a:xfrm>
          <a:off x="5260076" y="376757"/>
          <a:ext cx="445458" cy="5211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i-FI" sz="2000" kern="1200"/>
        </a:p>
      </dsp:txBody>
      <dsp:txXfrm>
        <a:off x="5260076" y="480977"/>
        <a:ext cx="311821" cy="312662"/>
      </dsp:txXfrm>
    </dsp:sp>
    <dsp:sp modelId="{2DCDF475-0B25-4C7E-B03E-215D9A72C076}">
      <dsp:nvSpPr>
        <dsp:cNvPr id="0" name=""/>
        <dsp:cNvSpPr/>
      </dsp:nvSpPr>
      <dsp:spPr>
        <a:xfrm>
          <a:off x="5890442" y="6943"/>
          <a:ext cx="2101218" cy="126073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i-FI" sz="2500" kern="1200">
              <a:solidFill>
                <a:schemeClr val="tx1"/>
              </a:solidFill>
            </a:rPr>
            <a:t>Kauppakirjat</a:t>
          </a:r>
        </a:p>
      </dsp:txBody>
      <dsp:txXfrm>
        <a:off x="5927368" y="43869"/>
        <a:ext cx="2027366" cy="118687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96F6013-1C7C-4FBD-A1EF-722412084E5C}" type="datetimeFigureOut">
              <a:rPr lang="fi-FI" smtClean="0"/>
              <a:t>28.11.2024</a:t>
            </a:fld>
            <a:endParaRPr lang="fi-FI"/>
          </a:p>
        </p:txBody>
      </p:sp>
      <p:sp>
        <p:nvSpPr>
          <p:cNvPr id="4" name="Dian kuvan paikkamerkki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38E246D-7DB6-4A3D-BFB8-50A57D2E4280}" type="slidenum">
              <a:rPr lang="fi-FI" smtClean="0"/>
              <a:t>‹#›</a:t>
            </a:fld>
            <a:endParaRPr lang="fi-FI"/>
          </a:p>
        </p:txBody>
      </p:sp>
    </p:spTree>
    <p:extLst>
      <p:ext uri="{BB962C8B-B14F-4D97-AF65-F5344CB8AC3E}">
        <p14:creationId xmlns:p14="http://schemas.microsoft.com/office/powerpoint/2010/main" val="3763037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a:p>
        </p:txBody>
      </p:sp>
      <p:sp>
        <p:nvSpPr>
          <p:cNvPr id="4" name="Dian numeron paikkamerkki 3"/>
          <p:cNvSpPr>
            <a:spLocks noGrp="1"/>
          </p:cNvSpPr>
          <p:nvPr>
            <p:ph type="sldNum" sz="quarter" idx="5"/>
          </p:nvPr>
        </p:nvSpPr>
        <p:spPr/>
        <p:txBody>
          <a:bodyPr/>
          <a:lstStyle/>
          <a:p>
            <a:fld id="{4D61DFF7-4AE4-794E-B8E7-952BBFA124CF}" type="slidenum">
              <a:rPr lang="en-US" smtClean="0"/>
              <a:t>12</a:t>
            </a:fld>
            <a:endParaRPr lang="en-US"/>
          </a:p>
        </p:txBody>
      </p:sp>
    </p:spTree>
    <p:extLst>
      <p:ext uri="{BB962C8B-B14F-4D97-AF65-F5344CB8AC3E}">
        <p14:creationId xmlns:p14="http://schemas.microsoft.com/office/powerpoint/2010/main" val="3074806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4D61DFF7-4AE4-794E-B8E7-952BBFA124CF}" type="slidenum">
              <a:rPr lang="en-US" smtClean="0"/>
              <a:t>14</a:t>
            </a:fld>
            <a:endParaRPr lang="en-US"/>
          </a:p>
        </p:txBody>
      </p:sp>
    </p:spTree>
    <p:extLst>
      <p:ext uri="{BB962C8B-B14F-4D97-AF65-F5344CB8AC3E}">
        <p14:creationId xmlns:p14="http://schemas.microsoft.com/office/powerpoint/2010/main" val="3297757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4D61DFF7-4AE4-794E-B8E7-952BBFA124CF}" type="slidenum">
              <a:rPr lang="en-US" smtClean="0"/>
              <a:t>23</a:t>
            </a:fld>
            <a:endParaRPr lang="en-US"/>
          </a:p>
        </p:txBody>
      </p:sp>
    </p:spTree>
    <p:extLst>
      <p:ext uri="{BB962C8B-B14F-4D97-AF65-F5344CB8AC3E}">
        <p14:creationId xmlns:p14="http://schemas.microsoft.com/office/powerpoint/2010/main" val="2017011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4D61DFF7-4AE4-794E-B8E7-952BBFA124CF}" type="slidenum">
              <a:rPr lang="en-US" smtClean="0"/>
              <a:t>24</a:t>
            </a:fld>
            <a:endParaRPr lang="en-US"/>
          </a:p>
        </p:txBody>
      </p:sp>
    </p:spTree>
    <p:extLst>
      <p:ext uri="{BB962C8B-B14F-4D97-AF65-F5344CB8AC3E}">
        <p14:creationId xmlns:p14="http://schemas.microsoft.com/office/powerpoint/2010/main" val="1669307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4D61DFF7-4AE4-794E-B8E7-952BBFA124CF}" type="slidenum">
              <a:rPr lang="en-US" smtClean="0"/>
              <a:t>29</a:t>
            </a:fld>
            <a:endParaRPr lang="en-US"/>
          </a:p>
        </p:txBody>
      </p:sp>
    </p:spTree>
    <p:extLst>
      <p:ext uri="{BB962C8B-B14F-4D97-AF65-F5344CB8AC3E}">
        <p14:creationId xmlns:p14="http://schemas.microsoft.com/office/powerpoint/2010/main" val="3799465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4D61DFF7-4AE4-794E-B8E7-952BBFA124CF}" type="slidenum">
              <a:rPr lang="en-US" smtClean="0"/>
              <a:t>30</a:t>
            </a:fld>
            <a:endParaRPr lang="en-US"/>
          </a:p>
        </p:txBody>
      </p:sp>
    </p:spTree>
    <p:extLst>
      <p:ext uri="{BB962C8B-B14F-4D97-AF65-F5344CB8AC3E}">
        <p14:creationId xmlns:p14="http://schemas.microsoft.com/office/powerpoint/2010/main" val="671600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4D61DFF7-4AE4-794E-B8E7-952BBFA124CF}" type="slidenum">
              <a:rPr lang="en-US" smtClean="0"/>
              <a:t>33</a:t>
            </a:fld>
            <a:endParaRPr lang="en-US"/>
          </a:p>
        </p:txBody>
      </p:sp>
    </p:spTree>
    <p:extLst>
      <p:ext uri="{BB962C8B-B14F-4D97-AF65-F5344CB8AC3E}">
        <p14:creationId xmlns:p14="http://schemas.microsoft.com/office/powerpoint/2010/main" val="1839982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4D61DFF7-4AE4-794E-B8E7-952BBFA124CF}" type="slidenum">
              <a:rPr lang="en-US" smtClean="0"/>
              <a:t>34</a:t>
            </a:fld>
            <a:endParaRPr lang="en-US"/>
          </a:p>
        </p:txBody>
      </p:sp>
    </p:spTree>
    <p:extLst>
      <p:ext uri="{BB962C8B-B14F-4D97-AF65-F5344CB8AC3E}">
        <p14:creationId xmlns:p14="http://schemas.microsoft.com/office/powerpoint/2010/main" val="2346333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4D61DFF7-4AE4-794E-B8E7-952BBFA124CF}" type="slidenum">
              <a:rPr lang="en-US" smtClean="0"/>
              <a:t>42</a:t>
            </a:fld>
            <a:endParaRPr lang="en-US"/>
          </a:p>
        </p:txBody>
      </p:sp>
    </p:spTree>
    <p:extLst>
      <p:ext uri="{BB962C8B-B14F-4D97-AF65-F5344CB8AC3E}">
        <p14:creationId xmlns:p14="http://schemas.microsoft.com/office/powerpoint/2010/main" val="3220858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Otsikkodia">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5161390" y="1834155"/>
            <a:ext cx="5997815" cy="2052215"/>
          </a:xfrm>
        </p:spPr>
        <p:txBody>
          <a:bodyPr/>
          <a:lstStyle>
            <a:lvl1pPr>
              <a:defRPr sz="4800">
                <a:solidFill>
                  <a:srgbClr val="171717"/>
                </a:solidFill>
              </a:defRPr>
            </a:lvl1pPr>
          </a:lstStyle>
          <a:p>
            <a:r>
              <a:rPr lang="fi-FI"/>
              <a:t>Muokkaa perustyylejä naps.</a:t>
            </a:r>
          </a:p>
        </p:txBody>
      </p:sp>
      <p:sp>
        <p:nvSpPr>
          <p:cNvPr id="3" name="Alaotsikko 2"/>
          <p:cNvSpPr>
            <a:spLocks noGrp="1"/>
          </p:cNvSpPr>
          <p:nvPr>
            <p:ph type="subTitle" idx="1"/>
          </p:nvPr>
        </p:nvSpPr>
        <p:spPr>
          <a:xfrm>
            <a:off x="5161389" y="4057508"/>
            <a:ext cx="6018219" cy="1048097"/>
          </a:xfrm>
        </p:spPr>
        <p:txBody>
          <a:bodyPr/>
          <a:lstStyle>
            <a:lvl1pPr marL="0" indent="0" algn="l">
              <a:buNone/>
              <a:defRPr>
                <a:solidFill>
                  <a:srgbClr val="171717"/>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t>
            </a:r>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950" y="1834155"/>
            <a:ext cx="3038959" cy="2817764"/>
          </a:xfrm>
          <a:prstGeom prst="rect">
            <a:avLst/>
          </a:prstGeom>
        </p:spPr>
      </p:pic>
    </p:spTree>
    <p:extLst>
      <p:ext uri="{BB962C8B-B14F-4D97-AF65-F5344CB8AC3E}">
        <p14:creationId xmlns:p14="http://schemas.microsoft.com/office/powerpoint/2010/main" val="758505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0" y="489674"/>
            <a:ext cx="10972800" cy="927964"/>
          </a:xfrm>
        </p:spPr>
        <p:txBody>
          <a:bodyPr/>
          <a:lstStyle/>
          <a:p>
            <a:r>
              <a:rPr lang="fi-FI"/>
              <a:t>Muokkaa perustyylejä naps.</a:t>
            </a:r>
          </a:p>
        </p:txBody>
      </p:sp>
      <p:sp>
        <p:nvSpPr>
          <p:cNvPr id="3" name="Sisällön paikkamerkki 2"/>
          <p:cNvSpPr>
            <a:spLocks noGrp="1"/>
          </p:cNvSpPr>
          <p:nvPr>
            <p:ph idx="1"/>
          </p:nvPr>
        </p:nvSpPr>
        <p:spPr>
          <a:xfrm>
            <a:off x="609600" y="1600201"/>
            <a:ext cx="10972800" cy="407186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5233" y="5877413"/>
            <a:ext cx="662977" cy="614721"/>
          </a:xfrm>
          <a:prstGeom prst="rect">
            <a:avLst/>
          </a:prstGeom>
        </p:spPr>
      </p:pic>
    </p:spTree>
    <p:extLst>
      <p:ext uri="{BB962C8B-B14F-4D97-AF65-F5344CB8AC3E}">
        <p14:creationId xmlns:p14="http://schemas.microsoft.com/office/powerpoint/2010/main" val="416088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0" y="489674"/>
            <a:ext cx="10972800" cy="927964"/>
          </a:xfrm>
        </p:spPr>
        <p:txBody>
          <a:bodyPr/>
          <a:lstStyle/>
          <a:p>
            <a:r>
              <a:rPr lang="fi-FI"/>
              <a:t>Muokkaa perustyylejä naps.</a:t>
            </a:r>
          </a:p>
        </p:txBody>
      </p:sp>
      <p:sp>
        <p:nvSpPr>
          <p:cNvPr id="3" name="Sisällön paikkamerkki 2"/>
          <p:cNvSpPr>
            <a:spLocks noGrp="1"/>
          </p:cNvSpPr>
          <p:nvPr>
            <p:ph idx="1"/>
          </p:nvPr>
        </p:nvSpPr>
        <p:spPr>
          <a:xfrm>
            <a:off x="609600" y="1600201"/>
            <a:ext cx="10972800" cy="407186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5233" y="5877413"/>
            <a:ext cx="662977" cy="614721"/>
          </a:xfrm>
          <a:prstGeom prst="rect">
            <a:avLst/>
          </a:prstGeom>
        </p:spPr>
      </p:pic>
    </p:spTree>
    <p:extLst>
      <p:ext uri="{BB962C8B-B14F-4D97-AF65-F5344CB8AC3E}">
        <p14:creationId xmlns:p14="http://schemas.microsoft.com/office/powerpoint/2010/main" val="571443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3" name="Alaotsikko 2"/>
          <p:cNvSpPr>
            <a:spLocks noGrp="1"/>
          </p:cNvSpPr>
          <p:nvPr>
            <p:ph type="subTitle" idx="1"/>
          </p:nvPr>
        </p:nvSpPr>
        <p:spPr>
          <a:xfrm>
            <a:off x="926419" y="5220496"/>
            <a:ext cx="10211951" cy="635208"/>
          </a:xfrm>
        </p:spPr>
        <p:txBody>
          <a:bodyPr>
            <a:normAutofit/>
          </a:bodyPr>
          <a:lstStyle>
            <a:lvl1pPr marL="0" indent="0" algn="l">
              <a:buNone/>
              <a:defRPr sz="2400" b="1">
                <a:solidFill>
                  <a:srgbClr val="171717"/>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t>
            </a:r>
          </a:p>
        </p:txBody>
      </p:sp>
      <p:pic>
        <p:nvPicPr>
          <p:cNvPr id="10" name="Kuva 9" descr="2017_Pori_logo_RGB_is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3631" y="1520783"/>
            <a:ext cx="10084739" cy="2559855"/>
          </a:xfrm>
          <a:prstGeom prst="rect">
            <a:avLst/>
          </a:prstGeom>
        </p:spPr>
      </p:pic>
      <p:cxnSp>
        <p:nvCxnSpPr>
          <p:cNvPr id="13" name="Suora yhdysviiva 12"/>
          <p:cNvCxnSpPr/>
          <p:nvPr userDrawn="1"/>
        </p:nvCxnSpPr>
        <p:spPr>
          <a:xfrm>
            <a:off x="1053631" y="4998765"/>
            <a:ext cx="10084739" cy="0"/>
          </a:xfrm>
          <a:prstGeom prst="line">
            <a:avLst/>
          </a:prstGeom>
          <a:ln>
            <a:solidFill>
              <a:srgbClr val="E400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857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581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Nuotiokarh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tsikko 1"/>
          <p:cNvSpPr>
            <a:spLocks noGrp="1"/>
          </p:cNvSpPr>
          <p:nvPr>
            <p:ph type="ctrTitle"/>
          </p:nvPr>
        </p:nvSpPr>
        <p:spPr>
          <a:xfrm>
            <a:off x="5161390" y="1834155"/>
            <a:ext cx="5997815" cy="2052215"/>
          </a:xfrm>
        </p:spPr>
        <p:txBody>
          <a:bodyPr/>
          <a:lstStyle>
            <a:lvl1pPr>
              <a:defRPr sz="4800">
                <a:solidFill>
                  <a:schemeClr val="bg1"/>
                </a:solidFill>
              </a:defRPr>
            </a:lvl1pPr>
          </a:lstStyle>
          <a:p>
            <a:r>
              <a:rPr lang="fi-FI"/>
              <a:t>Muokkaa perustyylejä naps.</a:t>
            </a:r>
          </a:p>
        </p:txBody>
      </p:sp>
      <p:sp>
        <p:nvSpPr>
          <p:cNvPr id="5" name="Alaotsikko 2"/>
          <p:cNvSpPr>
            <a:spLocks noGrp="1"/>
          </p:cNvSpPr>
          <p:nvPr>
            <p:ph type="subTitle" idx="1"/>
          </p:nvPr>
        </p:nvSpPr>
        <p:spPr>
          <a:xfrm>
            <a:off x="5161389" y="4057508"/>
            <a:ext cx="6018219" cy="1048097"/>
          </a:xfrm>
        </p:spPr>
        <p:txBody>
          <a:bodyPr/>
          <a:lstStyle>
            <a:lvl1pPr marL="0" indent="0" algn="l">
              <a:buNone/>
              <a:defRPr>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t>
            </a:r>
          </a:p>
        </p:txBody>
      </p:sp>
    </p:spTree>
    <p:extLst>
      <p:ext uri="{BB962C8B-B14F-4D97-AF65-F5344CB8AC3E}">
        <p14:creationId xmlns:p14="http://schemas.microsoft.com/office/powerpoint/2010/main" val="2683659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1_Tyhjä">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tsikko 1"/>
          <p:cNvSpPr>
            <a:spLocks noGrp="1"/>
          </p:cNvSpPr>
          <p:nvPr>
            <p:ph type="ctrTitle"/>
          </p:nvPr>
        </p:nvSpPr>
        <p:spPr>
          <a:xfrm>
            <a:off x="5161390" y="1834155"/>
            <a:ext cx="5997815" cy="2052215"/>
          </a:xfrm>
        </p:spPr>
        <p:txBody>
          <a:bodyPr/>
          <a:lstStyle>
            <a:lvl1pPr>
              <a:defRPr sz="4800">
                <a:solidFill>
                  <a:schemeClr val="tx1"/>
                </a:solidFill>
              </a:defRPr>
            </a:lvl1pPr>
          </a:lstStyle>
          <a:p>
            <a:r>
              <a:rPr lang="fi-FI"/>
              <a:t>Muokkaa perustyylejä naps.</a:t>
            </a:r>
          </a:p>
        </p:txBody>
      </p:sp>
      <p:sp>
        <p:nvSpPr>
          <p:cNvPr id="5" name="Alaotsikko 2"/>
          <p:cNvSpPr>
            <a:spLocks noGrp="1"/>
          </p:cNvSpPr>
          <p:nvPr>
            <p:ph type="subTitle" idx="1"/>
          </p:nvPr>
        </p:nvSpPr>
        <p:spPr>
          <a:xfrm>
            <a:off x="5161389" y="4057508"/>
            <a:ext cx="6018219" cy="1048097"/>
          </a:xfrm>
        </p:spPr>
        <p:txBody>
          <a:bodyPr/>
          <a:lstStyle>
            <a:lvl1pPr marL="0" indent="0" algn="l">
              <a:buNone/>
              <a:defRPr>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t>
            </a:r>
          </a:p>
        </p:txBody>
      </p:sp>
    </p:spTree>
    <p:extLst>
      <p:ext uri="{BB962C8B-B14F-4D97-AF65-F5344CB8AC3E}">
        <p14:creationId xmlns:p14="http://schemas.microsoft.com/office/powerpoint/2010/main" val="4253118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sz="half" idx="1"/>
          </p:nvPr>
        </p:nvSpPr>
        <p:spPr>
          <a:xfrm>
            <a:off x="609600" y="1600202"/>
            <a:ext cx="5384800" cy="4074583"/>
          </a:xfrm>
        </p:spPr>
        <p:txBody>
          <a:bodyPr>
            <a:normAutofit/>
          </a:bodyPr>
          <a:lstStyle>
            <a:lvl1pPr>
              <a:defRPr sz="1867"/>
            </a:lvl1pPr>
            <a:lvl2pPr>
              <a:defRPr sz="1867"/>
            </a:lvl2pPr>
            <a:lvl3pPr>
              <a:defRPr sz="1867"/>
            </a:lvl3pPr>
            <a:lvl4pPr>
              <a:defRPr sz="1867"/>
            </a:lvl4pPr>
            <a:lvl5pPr>
              <a:defRPr sz="1867"/>
            </a:lvl5pPr>
            <a:lvl6pPr>
              <a:defRPr sz="2400"/>
            </a:lvl6pPr>
            <a:lvl7pPr>
              <a:defRPr sz="2400"/>
            </a:lvl7pPr>
            <a:lvl8pPr>
              <a:defRPr sz="2400"/>
            </a:lvl8pPr>
            <a:lvl9pPr>
              <a:defRPr sz="2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97600" y="1600202"/>
            <a:ext cx="5384800" cy="4074583"/>
          </a:xfrm>
        </p:spPr>
        <p:txBody>
          <a:bodyPr>
            <a:normAutofit/>
          </a:bodyPr>
          <a:lstStyle>
            <a:lvl1pPr>
              <a:defRPr sz="1867"/>
            </a:lvl1pPr>
            <a:lvl2pPr>
              <a:defRPr sz="1867"/>
            </a:lvl2pPr>
            <a:lvl3pPr>
              <a:defRPr sz="1867"/>
            </a:lvl3pPr>
            <a:lvl4pPr>
              <a:defRPr sz="1867"/>
            </a:lvl4pPr>
            <a:lvl5pPr>
              <a:defRPr sz="1867"/>
            </a:lvl5pPr>
            <a:lvl6pPr>
              <a:defRPr sz="2400"/>
            </a:lvl6pPr>
            <a:lvl7pPr>
              <a:defRPr sz="2400"/>
            </a:lvl7pPr>
            <a:lvl8pPr>
              <a:defRPr sz="2400"/>
            </a:lvl8pPr>
            <a:lvl9pPr>
              <a:defRPr sz="2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5233" y="5877413"/>
            <a:ext cx="662977" cy="614721"/>
          </a:xfrm>
          <a:prstGeom prst="rect">
            <a:avLst/>
          </a:prstGeom>
        </p:spPr>
      </p:pic>
    </p:spTree>
    <p:extLst>
      <p:ext uri="{BB962C8B-B14F-4D97-AF65-F5344CB8AC3E}">
        <p14:creationId xmlns:p14="http://schemas.microsoft.com/office/powerpoint/2010/main" val="194571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 ja teksti 2">
    <p:spTree>
      <p:nvGrpSpPr>
        <p:cNvPr id="1" name=""/>
        <p:cNvGrpSpPr/>
        <p:nvPr/>
      </p:nvGrpSpPr>
      <p:grpSpPr>
        <a:xfrm>
          <a:off x="0" y="0"/>
          <a:ext cx="0" cy="0"/>
          <a:chOff x="0" y="0"/>
          <a:chExt cx="0" cy="0"/>
        </a:xfrm>
      </p:grpSpPr>
      <p:sp>
        <p:nvSpPr>
          <p:cNvPr id="4" name="Kuvan paikkamerkki 3">
            <a:extLst>
              <a:ext uri="{FF2B5EF4-FFF2-40B4-BE49-F238E27FC236}">
                <a16:creationId xmlns:a16="http://schemas.microsoft.com/office/drawing/2014/main" id="{F3CF8F92-697C-4657-BE94-0D686FE20736}"/>
              </a:ext>
            </a:extLst>
          </p:cNvPr>
          <p:cNvSpPr>
            <a:spLocks noGrp="1"/>
          </p:cNvSpPr>
          <p:nvPr>
            <p:ph type="pic" sz="quarter" idx="10"/>
          </p:nvPr>
        </p:nvSpPr>
        <p:spPr>
          <a:xfrm>
            <a:off x="6623050" y="-2"/>
            <a:ext cx="5568951" cy="6858001"/>
          </a:xfrm>
        </p:spPr>
        <p:txBody>
          <a:bodyPr/>
          <a:lstStyle/>
          <a:p>
            <a:endParaRPr lang="fi-FI"/>
          </a:p>
        </p:txBody>
      </p:sp>
      <p:sp>
        <p:nvSpPr>
          <p:cNvPr id="5" name="Tekstin paikkamerkki 5">
            <a:extLst>
              <a:ext uri="{FF2B5EF4-FFF2-40B4-BE49-F238E27FC236}">
                <a16:creationId xmlns:a16="http://schemas.microsoft.com/office/drawing/2014/main" id="{2AAD6EFE-9529-4541-BF7A-6277EB213AFD}"/>
              </a:ext>
            </a:extLst>
          </p:cNvPr>
          <p:cNvSpPr>
            <a:spLocks noGrp="1"/>
          </p:cNvSpPr>
          <p:nvPr>
            <p:ph type="body" sz="quarter" idx="12"/>
          </p:nvPr>
        </p:nvSpPr>
        <p:spPr>
          <a:xfrm>
            <a:off x="405062" y="2704508"/>
            <a:ext cx="5124449" cy="332104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Otsikko 1">
            <a:extLst>
              <a:ext uri="{FF2B5EF4-FFF2-40B4-BE49-F238E27FC236}">
                <a16:creationId xmlns:a16="http://schemas.microsoft.com/office/drawing/2014/main" id="{1847D9FF-9D6F-44C0-B6BD-BB9EE8B0D87F}"/>
              </a:ext>
            </a:extLst>
          </p:cNvPr>
          <p:cNvSpPr>
            <a:spLocks noGrp="1"/>
          </p:cNvSpPr>
          <p:nvPr>
            <p:ph type="ctrTitle"/>
          </p:nvPr>
        </p:nvSpPr>
        <p:spPr>
          <a:xfrm>
            <a:off x="405062" y="235975"/>
            <a:ext cx="5997815" cy="2052215"/>
          </a:xfrm>
        </p:spPr>
        <p:txBody>
          <a:bodyPr/>
          <a:lstStyle>
            <a:lvl1pPr>
              <a:defRPr sz="4800">
                <a:solidFill>
                  <a:schemeClr val="tx1"/>
                </a:solidFill>
              </a:defRPr>
            </a:lvl1pPr>
          </a:lstStyle>
          <a:p>
            <a:r>
              <a:rPr lang="fi-FI"/>
              <a:t>Muokkaa perustyylejä naps.</a:t>
            </a:r>
          </a:p>
        </p:txBody>
      </p:sp>
    </p:spTree>
    <p:extLst>
      <p:ext uri="{BB962C8B-B14F-4D97-AF65-F5344CB8AC3E}">
        <p14:creationId xmlns:p14="http://schemas.microsoft.com/office/powerpoint/2010/main" val="2488296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3_Otsikkodia">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5161390" y="1834155"/>
            <a:ext cx="5997815" cy="2052215"/>
          </a:xfrm>
        </p:spPr>
        <p:txBody>
          <a:bodyPr/>
          <a:lstStyle>
            <a:lvl1pPr>
              <a:defRPr sz="4800">
                <a:solidFill>
                  <a:srgbClr val="171717"/>
                </a:solidFill>
              </a:defRPr>
            </a:lvl1pPr>
          </a:lstStyle>
          <a:p>
            <a:r>
              <a:rPr lang="fi-FI"/>
              <a:t>Muokkaa perustyylejä naps.</a:t>
            </a:r>
          </a:p>
        </p:txBody>
      </p:sp>
      <p:sp>
        <p:nvSpPr>
          <p:cNvPr id="3" name="Alaotsikko 2"/>
          <p:cNvSpPr>
            <a:spLocks noGrp="1"/>
          </p:cNvSpPr>
          <p:nvPr>
            <p:ph type="subTitle" idx="1"/>
          </p:nvPr>
        </p:nvSpPr>
        <p:spPr>
          <a:xfrm>
            <a:off x="5161389" y="4057508"/>
            <a:ext cx="6018219" cy="1048097"/>
          </a:xfrm>
        </p:spPr>
        <p:txBody>
          <a:bodyPr/>
          <a:lstStyle>
            <a:lvl1pPr marL="0" indent="0" algn="l">
              <a:buNone/>
              <a:defRPr>
                <a:solidFill>
                  <a:srgbClr val="171717"/>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t>
            </a:r>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950" y="1834155"/>
            <a:ext cx="3038959" cy="2817764"/>
          </a:xfrm>
          <a:prstGeom prst="rect">
            <a:avLst/>
          </a:prstGeom>
        </p:spPr>
      </p:pic>
    </p:spTree>
    <p:extLst>
      <p:ext uri="{BB962C8B-B14F-4D97-AF65-F5344CB8AC3E}">
        <p14:creationId xmlns:p14="http://schemas.microsoft.com/office/powerpoint/2010/main" val="254220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fi-FI"/>
              <a:t>Muokkaa perustyylejä naps.</a:t>
            </a:r>
          </a:p>
        </p:txBody>
      </p:sp>
      <p:sp>
        <p:nvSpPr>
          <p:cNvPr id="3" name="Tekstin paikkamerkki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720062672"/>
      </p:ext>
    </p:extLst>
  </p:cSld>
  <p:clrMap bg1="lt1" tx1="dk1" bg2="lt2" tx2="dk2" accent1="accent1" accent2="accent2" accent3="accent3" accent4="accent4" accent5="accent5" accent6="accent6" hlink="hlink" folHlink="folHlink"/>
  <p:sldLayoutIdLst>
    <p:sldLayoutId id="2147483670" r:id="rId1"/>
    <p:sldLayoutId id="2147483662" r:id="rId2"/>
    <p:sldLayoutId id="2147483661" r:id="rId3"/>
    <p:sldLayoutId id="2147483671" r:id="rId4"/>
    <p:sldLayoutId id="2147483675" r:id="rId5"/>
    <p:sldLayoutId id="2147483676" r:id="rId6"/>
    <p:sldLayoutId id="2147483677" r:id="rId7"/>
  </p:sldLayoutIdLst>
  <p:hf hdr="0" dt="0"/>
  <p:txStyles>
    <p:titleStyle>
      <a:lvl1pPr algn="l" defTabSz="457200" rtl="0" eaLnBrk="1" latinLnBrk="0" hangingPunct="1">
        <a:spcBef>
          <a:spcPct val="0"/>
        </a:spcBef>
        <a:buNone/>
        <a:defRPr sz="36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fi-FI"/>
              <a:t>Muokkaa perustyylejä naps.</a:t>
            </a:r>
          </a:p>
        </p:txBody>
      </p:sp>
      <p:sp>
        <p:nvSpPr>
          <p:cNvPr id="3" name="Tekstin paikkamerkki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396229315"/>
      </p:ext>
    </p:extLst>
  </p:cSld>
  <p:clrMap bg1="lt1" tx1="dk1" bg2="lt2" tx2="dk2" accent1="accent1" accent2="accent2" accent3="accent3" accent4="accent4" accent5="accent5" accent6="accent6" hlink="hlink" folHlink="folHlink"/>
  <p:sldLayoutIdLst>
    <p:sldLayoutId id="2147483708" r:id="rId1"/>
    <p:sldLayoutId id="2147483673" r:id="rId2"/>
    <p:sldLayoutId id="2147483674" r:id="rId3"/>
  </p:sldLayoutIdLst>
  <p:hf hdr="0" dt="0"/>
  <p:txStyles>
    <p:titleStyle>
      <a:lvl1pPr algn="l" defTabSz="609585" rtl="0" eaLnBrk="1" latinLnBrk="0" hangingPunct="1">
        <a:spcBef>
          <a:spcPct val="0"/>
        </a:spcBef>
        <a:buNone/>
        <a:defRPr sz="4800"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1867"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18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1867"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1867"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pori.fi/yhdistyksille"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pori.cloudnc.fi/fi-FI/Toimielimet/Tekninen_lautakunta/Kokous_622024/Rakennus_ja_tilaomaisuuden_realisointi(10661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hyperlink" Target="mailto:juha.luoma@pori.f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Tiina.kudjoi@pori.fi" TargetMode="External"/><Relationship Id="rId2" Type="http://schemas.openxmlformats.org/officeDocument/2006/relationships/hyperlink" Target="mailto:tilavaraus@pori.f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www.pori.fi/vapaa-aika/liikunta/liikuntapaikkojen-varaukset/timmi-varausjarjestelm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pori.fi/vapaa-aika/liikunta/liikuntapaikkojen-varaukse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pori.fi/vapaa-aika/liikunta/liikuntapaikkojen-varaukset/" TargetMode="External"/><Relationship Id="rId2" Type="http://schemas.openxmlformats.org/officeDocument/2006/relationships/hyperlink" Target="https://www.pori.fi/vapaa-aika/liikunta/liikuntapaikkojen-varaukset/timmi-varausjarjestelma/" TargetMode="External"/><Relationship Id="rId1" Type="http://schemas.openxmlformats.org/officeDocument/2006/relationships/slideLayout" Target="../slideLayouts/slideLayout2.xml"/><Relationship Id="rId6" Type="http://schemas.openxmlformats.org/officeDocument/2006/relationships/hyperlink" Target="mailto:Tilavaraus@pori.fi" TargetMode="External"/><Relationship Id="rId5" Type="http://schemas.openxmlformats.org/officeDocument/2006/relationships/hyperlink" Target="https://www.pori.fi/vapaa-aika/liikunta/liikuntapaikat/" TargetMode="External"/><Relationship Id="rId4" Type="http://schemas.openxmlformats.org/officeDocument/2006/relationships/hyperlink" Target="https://timmi.pori.fi/WebTimmi/"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kirjasto.pori.fi/yhteystiedo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porin.kirjastonkahvila@gmail.com" TargetMode="External"/><Relationship Id="rId4" Type="http://schemas.openxmlformats.org/officeDocument/2006/relationships/hyperlink" Target="https://kirjasto.pori.fi/palvelut/tila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heli.leppaniemi@pori.fi" TargetMode="External"/><Relationship Id="rId7" Type="http://schemas.openxmlformats.org/officeDocument/2006/relationships/hyperlink" Target="https://kirjasto.pori.fi/palvelut/tuljate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ailto:jarkko.kivi@pori.fi" TargetMode="External"/><Relationship Id="rId5" Type="http://schemas.openxmlformats.org/officeDocument/2006/relationships/hyperlink" Target="https://kirjasto.pori.fi/palvelut/opastukset-ja-vierailut/" TargetMode="External"/><Relationship Id="rId4" Type="http://schemas.openxmlformats.org/officeDocument/2006/relationships/hyperlink" Target="https://kirjasto.pori.fi/palvelut/nayttelyn-jarjestaminen-kirjastossa/"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mailto:teresa.kaaresmaa@pori.fi"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niina.hyytinen@pori.fi"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petri.haavisto@pori.fi" TargetMode="External"/><Relationship Id="rId2" Type="http://schemas.openxmlformats.org/officeDocument/2006/relationships/hyperlink" Target="https://www.pori.fi/uutinen/etusivun-uutiset/uusi-tgt-yhteisotila-tuo-ikkunapaikan-kaupunkilaisten-ideoille-keskelle-keskustaa/12/04/2024/" TargetMode="Externa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hyperlink" Target="https://www.pori.fi/kasvatus-ja-koulutus/perusopetus/koulut-ja-palvelut/vuokrattavat-koulutila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pori.fi/yhdistyksill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www.pori.fi/kaupunki-ja-hallinto/ota-yhteytta/palaute-ja-vikailmoitukset/" TargetMode="External"/><Relationship Id="rId2" Type="http://schemas.openxmlformats.org/officeDocument/2006/relationships/hyperlink" Target="mailto:tiina.kudjoi@pori.fi"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hyperlink" Target="mailto:vanhalinjaautoasema@gmail.com" TargetMode="External"/><Relationship Id="rId3" Type="http://schemas.openxmlformats.org/officeDocument/2006/relationships/hyperlink" Target="mailto:toimisto@yhteisokeskus.fi" TargetMode="External"/><Relationship Id="rId7" Type="http://schemas.openxmlformats.org/officeDocument/2006/relationships/hyperlink" Target="https://www.visitpori.fi/?service-card=kulttuurikeskus-asema44" TargetMode="External"/><Relationship Id="rId2" Type="http://schemas.openxmlformats.org/officeDocument/2006/relationships/hyperlink" Target="https://www.yhteisokeskus.fi/otavatalo/" TargetMode="External"/><Relationship Id="rId1" Type="http://schemas.openxmlformats.org/officeDocument/2006/relationships/slideLayout" Target="../slideLayouts/slideLayout7.xml"/><Relationship Id="rId6" Type="http://schemas.openxmlformats.org/officeDocument/2006/relationships/hyperlink" Target="mailto:ars.pori.megastore@gmail.com" TargetMode="External"/><Relationship Id="rId5" Type="http://schemas.openxmlformats.org/officeDocument/2006/relationships/hyperlink" Target="mailto:kaupunkiolohuone@gmail.com" TargetMode="External"/><Relationship Id="rId4" Type="http://schemas.openxmlformats.org/officeDocument/2006/relationships/hyperlink" Target="https://www.visitpori.fi/?service-card=kaupunkiolohuone-ja-galleria-ars-pori"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porin-kaupunki.creamailer.fi/subscribe/C3qX6mVErfKpB" TargetMode="Externa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hyperlink" Target="https://www.pori.fi/hyvinvointi/yhdistyksille-ja-seuroille/yhdistysillat/"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orinkaupunki.sharepoint.com/sites/intra-viestinta-ja-osallisuus/SitePages/Esteett%C3%B6m%C3%A4t-ja-saavutettavat-kokousk%C3%A4yt%C3%A4nn%C3%B6t.aspx" TargetMode="External"/><Relationship Id="rId2" Type="http://schemas.openxmlformats.org/officeDocument/2006/relationships/hyperlink" Target="https://www.saavutettavasti.f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p:txBody>
          <a:bodyPr vert="horz" lIns="121920" tIns="60960" rIns="121920" bIns="60960" rtlCol="0" anchor="t">
            <a:normAutofit fontScale="92500" lnSpcReduction="20000"/>
          </a:bodyPr>
          <a:lst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fi-FI" sz="1867">
                <a:latin typeface="Lucida Sans"/>
              </a:rPr>
              <a:t>Tila-ilta 28.11.2024</a:t>
            </a:r>
          </a:p>
          <a:p>
            <a:r>
              <a:rPr lang="fi-FI" sz="1867">
                <a:latin typeface="Lucida Sans"/>
              </a:rPr>
              <a:t>Cygnaeuksen ruokapalvelukeskus</a:t>
            </a:r>
            <a:endParaRPr lang="fi-FI" sz="1867">
              <a:latin typeface="Lucida Sans" panose="020B0602030504020204" pitchFamily="34" charset="0"/>
            </a:endParaRPr>
          </a:p>
        </p:txBody>
      </p:sp>
    </p:spTree>
    <p:extLst>
      <p:ext uri="{BB962C8B-B14F-4D97-AF65-F5344CB8AC3E}">
        <p14:creationId xmlns:p14="http://schemas.microsoft.com/office/powerpoint/2010/main" val="3051814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431A86-4743-4132-37D0-27A06090D1B2}"/>
              </a:ext>
            </a:extLst>
          </p:cNvPr>
          <p:cNvSpPr>
            <a:spLocks noGrp="1"/>
          </p:cNvSpPr>
          <p:nvPr>
            <p:ph type="title"/>
          </p:nvPr>
        </p:nvSpPr>
        <p:spPr/>
        <p:txBody>
          <a:bodyPr/>
          <a:lstStyle/>
          <a:p>
            <a:pPr algn="ctr"/>
            <a:r>
              <a:rPr lang="fi-FI" b="1"/>
              <a:t>Tilaillan ohjelma</a:t>
            </a:r>
          </a:p>
        </p:txBody>
      </p:sp>
      <p:sp>
        <p:nvSpPr>
          <p:cNvPr id="3" name="Sisällön paikkamerkki 2">
            <a:extLst>
              <a:ext uri="{FF2B5EF4-FFF2-40B4-BE49-F238E27FC236}">
                <a16:creationId xmlns:a16="http://schemas.microsoft.com/office/drawing/2014/main" id="{03F54111-F510-8A29-63B3-B81CC0854308}"/>
              </a:ext>
            </a:extLst>
          </p:cNvPr>
          <p:cNvSpPr>
            <a:spLocks noGrp="1"/>
          </p:cNvSpPr>
          <p:nvPr>
            <p:ph idx="1"/>
          </p:nvPr>
        </p:nvSpPr>
        <p:spPr>
          <a:xfrm>
            <a:off x="609600" y="1672859"/>
            <a:ext cx="3834809" cy="3747976"/>
          </a:xfrm>
        </p:spPr>
        <p:txBody>
          <a:bodyPr/>
          <a:lstStyle/>
          <a:p>
            <a:endParaRPr lang="fi-FI" dirty="0"/>
          </a:p>
          <a:p>
            <a:pPr marL="0" indent="0">
              <a:buNone/>
            </a:pPr>
            <a:r>
              <a:rPr lang="fi-FI" b="1" dirty="0"/>
              <a:t>	</a:t>
            </a:r>
            <a:r>
              <a:rPr lang="fi-FI" sz="2000" b="1" u="sng" dirty="0"/>
              <a:t>Illan 1. osio</a:t>
            </a:r>
          </a:p>
          <a:p>
            <a:pPr marL="0" indent="0">
              <a:buNone/>
            </a:pPr>
            <a:r>
              <a:rPr lang="fi-FI" sz="2000" b="1" dirty="0"/>
              <a:t>	n. klo 17.00-17.30</a:t>
            </a:r>
          </a:p>
          <a:p>
            <a:r>
              <a:rPr lang="fi-FI" sz="2000" dirty="0"/>
              <a:t>Tervetuloa Tila-iltaan ja ajankohtaisia yhdistysasioita</a:t>
            </a:r>
          </a:p>
          <a:p>
            <a:pPr marL="0" indent="0">
              <a:buNone/>
            </a:pPr>
            <a:endParaRPr lang="fi-FI" sz="2000" dirty="0"/>
          </a:p>
          <a:p>
            <a:r>
              <a:rPr lang="fi-FI" sz="2000" dirty="0"/>
              <a:t>Myynti- ja purkulistalla olevat kiinteistöt –prosessi</a:t>
            </a:r>
          </a:p>
          <a:p>
            <a:r>
              <a:rPr lang="fi-FI" sz="2000" dirty="0"/>
              <a:t>Mahdollisuus kysyä</a:t>
            </a:r>
          </a:p>
          <a:p>
            <a:endParaRPr lang="fi-FI" sz="2000" dirty="0"/>
          </a:p>
          <a:p>
            <a:pPr marL="0" indent="0">
              <a:buNone/>
            </a:pPr>
            <a:endParaRPr lang="fi-FI" sz="2000" dirty="0"/>
          </a:p>
        </p:txBody>
      </p:sp>
      <p:sp>
        <p:nvSpPr>
          <p:cNvPr id="4" name="Sisällön paikkamerkki 2">
            <a:extLst>
              <a:ext uri="{FF2B5EF4-FFF2-40B4-BE49-F238E27FC236}">
                <a16:creationId xmlns:a16="http://schemas.microsoft.com/office/drawing/2014/main" id="{5C3EF336-0C56-562B-B9F6-FC20B510772D}"/>
              </a:ext>
            </a:extLst>
          </p:cNvPr>
          <p:cNvSpPr txBox="1">
            <a:spLocks/>
          </p:cNvSpPr>
          <p:nvPr/>
        </p:nvSpPr>
        <p:spPr>
          <a:xfrm>
            <a:off x="4444409" y="1672859"/>
            <a:ext cx="3834809" cy="374797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fi-FI" dirty="0"/>
          </a:p>
          <a:p>
            <a:pPr marL="0" indent="0">
              <a:buNone/>
            </a:pPr>
            <a:r>
              <a:rPr lang="fi-FI" sz="1800" b="1" dirty="0"/>
              <a:t>	</a:t>
            </a:r>
            <a:r>
              <a:rPr lang="fi-FI" sz="1800" b="1" u="sng" dirty="0"/>
              <a:t>Illan 2. osio </a:t>
            </a:r>
          </a:p>
          <a:p>
            <a:pPr marL="0" indent="0">
              <a:buNone/>
            </a:pPr>
            <a:r>
              <a:rPr lang="fi-FI" sz="1800" b="1" dirty="0"/>
              <a:t>	n. klo 17.30-18.30</a:t>
            </a:r>
          </a:p>
          <a:p>
            <a:r>
              <a:rPr lang="fi-FI" sz="2000" dirty="0"/>
              <a:t>Lyhyet puheenvuorot Porin kaupungin eri tilamahdollisuuksista</a:t>
            </a:r>
          </a:p>
          <a:p>
            <a:endParaRPr lang="fi-FI" sz="2000" dirty="0"/>
          </a:p>
          <a:p>
            <a:r>
              <a:rPr lang="fi-FI" sz="2000" dirty="0"/>
              <a:t>Yhdistysten tilat</a:t>
            </a:r>
            <a:endParaRPr lang="fi-FI" dirty="0"/>
          </a:p>
          <a:p>
            <a:pPr marL="0" indent="0">
              <a:buNone/>
            </a:pPr>
            <a:endParaRPr lang="fi-FI" sz="2000" dirty="0"/>
          </a:p>
        </p:txBody>
      </p:sp>
      <p:sp>
        <p:nvSpPr>
          <p:cNvPr id="5" name="Sisällön paikkamerkki 2">
            <a:extLst>
              <a:ext uri="{FF2B5EF4-FFF2-40B4-BE49-F238E27FC236}">
                <a16:creationId xmlns:a16="http://schemas.microsoft.com/office/drawing/2014/main" id="{AF3FBF03-9701-9B15-940D-AF4AF47700F4}"/>
              </a:ext>
            </a:extLst>
          </p:cNvPr>
          <p:cNvSpPr txBox="1">
            <a:spLocks/>
          </p:cNvSpPr>
          <p:nvPr/>
        </p:nvSpPr>
        <p:spPr>
          <a:xfrm>
            <a:off x="8279218" y="1672859"/>
            <a:ext cx="3834809" cy="374797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i-FI" dirty="0"/>
          </a:p>
          <a:p>
            <a:pPr marL="0" indent="0">
              <a:buNone/>
            </a:pPr>
            <a:r>
              <a:rPr lang="fi-FI" sz="2000" b="1" dirty="0"/>
              <a:t>	</a:t>
            </a:r>
            <a:r>
              <a:rPr lang="fi-FI" sz="2000" b="1" u="sng" dirty="0"/>
              <a:t>Illan 3. osio</a:t>
            </a:r>
          </a:p>
          <a:p>
            <a:pPr marL="0" indent="0">
              <a:buNone/>
            </a:pPr>
            <a:r>
              <a:rPr lang="fi-FI" sz="1800" b="1" dirty="0"/>
              <a:t>	n. klo 18.30-19.00</a:t>
            </a:r>
          </a:p>
          <a:p>
            <a:r>
              <a:rPr lang="fi-FI" sz="2000" dirty="0"/>
              <a:t>Mahdollisuus kysyä ja tavata kaupungin henkilöstöä eri pisteillä</a:t>
            </a:r>
          </a:p>
          <a:p>
            <a:r>
              <a:rPr lang="fi-FI" sz="2000" dirty="0"/>
              <a:t>Verkostoidutaan!</a:t>
            </a:r>
          </a:p>
          <a:p>
            <a:pPr marL="0" indent="0">
              <a:buNone/>
            </a:pPr>
            <a:endParaRPr lang="fi-FI" dirty="0"/>
          </a:p>
          <a:p>
            <a:pPr marL="0" indent="0">
              <a:buNone/>
            </a:pPr>
            <a:endParaRPr lang="fi-FI" dirty="0"/>
          </a:p>
          <a:p>
            <a:pPr marL="0" indent="0">
              <a:buNone/>
            </a:pPr>
            <a:endParaRPr lang="fi-FI" dirty="0"/>
          </a:p>
        </p:txBody>
      </p:sp>
      <p:sp>
        <p:nvSpPr>
          <p:cNvPr id="6" name="Sisällön paikkamerkki 2">
            <a:extLst>
              <a:ext uri="{FF2B5EF4-FFF2-40B4-BE49-F238E27FC236}">
                <a16:creationId xmlns:a16="http://schemas.microsoft.com/office/drawing/2014/main" id="{10EAAD71-449F-2A44-7432-D8802036A9AC}"/>
              </a:ext>
            </a:extLst>
          </p:cNvPr>
          <p:cNvSpPr txBox="1">
            <a:spLocks/>
          </p:cNvSpPr>
          <p:nvPr/>
        </p:nvSpPr>
        <p:spPr>
          <a:xfrm>
            <a:off x="2037907" y="5280264"/>
            <a:ext cx="7903535" cy="10880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i-FI"/>
          </a:p>
          <a:p>
            <a:r>
              <a:rPr lang="fi-FI" sz="2000"/>
              <a:t>Etukäteen tulleita kysymyksiä on pyritty huomioimaan illan esityksissä</a:t>
            </a:r>
          </a:p>
          <a:p>
            <a:pPr marL="0" indent="0">
              <a:buFont typeface="Arial"/>
              <a:buNone/>
            </a:pPr>
            <a:endParaRPr lang="fi-FI" sz="2000"/>
          </a:p>
        </p:txBody>
      </p:sp>
    </p:spTree>
    <p:extLst>
      <p:ext uri="{BB962C8B-B14F-4D97-AF65-F5344CB8AC3E}">
        <p14:creationId xmlns:p14="http://schemas.microsoft.com/office/powerpoint/2010/main" val="1318248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DDC989-4D7C-05F8-DA13-550EBADB8D29}"/>
              </a:ext>
            </a:extLst>
          </p:cNvPr>
          <p:cNvSpPr>
            <a:spLocks noGrp="1"/>
          </p:cNvSpPr>
          <p:nvPr>
            <p:ph type="ctrTitle"/>
          </p:nvPr>
        </p:nvSpPr>
        <p:spPr>
          <a:xfrm>
            <a:off x="4429388" y="1822970"/>
            <a:ext cx="7132488" cy="2052215"/>
          </a:xfrm>
        </p:spPr>
        <p:txBody>
          <a:bodyPr>
            <a:noAutofit/>
          </a:bodyPr>
          <a:lstStyle/>
          <a:p>
            <a:r>
              <a:rPr lang="fi-FI" sz="3200"/>
              <a:t>Löydät ajankohtaista tietoa Porin kaupungin yhdistysyhteistyöstä, avustuksista, tiloista, yhdistysilloista ja voit tilata myös Yhdistysuutiset –uutiskirjeen.</a:t>
            </a:r>
          </a:p>
        </p:txBody>
      </p:sp>
      <p:sp>
        <p:nvSpPr>
          <p:cNvPr id="3" name="Alaotsikko 2">
            <a:extLst>
              <a:ext uri="{FF2B5EF4-FFF2-40B4-BE49-F238E27FC236}">
                <a16:creationId xmlns:a16="http://schemas.microsoft.com/office/drawing/2014/main" id="{0FA4BC95-2DCC-7E71-457E-526D971BB5FB}"/>
              </a:ext>
            </a:extLst>
          </p:cNvPr>
          <p:cNvSpPr>
            <a:spLocks noGrp="1"/>
          </p:cNvSpPr>
          <p:nvPr>
            <p:ph type="subTitle" idx="1"/>
          </p:nvPr>
        </p:nvSpPr>
        <p:spPr>
          <a:xfrm>
            <a:off x="4720205" y="4798504"/>
            <a:ext cx="6056731" cy="1481560"/>
          </a:xfrm>
        </p:spPr>
        <p:txBody>
          <a:bodyPr>
            <a:normAutofit/>
          </a:bodyPr>
          <a:lstStyle/>
          <a:p>
            <a:r>
              <a:rPr lang="fi-FI" sz="3200"/>
              <a:t>Uudistettu verkkosivuosoite: </a:t>
            </a:r>
            <a:r>
              <a:rPr lang="fi-FI" sz="3200">
                <a:hlinkClick r:id="rId2"/>
              </a:rPr>
              <a:t>www.pori.fi/yhdistyksille</a:t>
            </a:r>
            <a:endParaRPr lang="fi-FI" sz="3200"/>
          </a:p>
        </p:txBody>
      </p:sp>
    </p:spTree>
    <p:extLst>
      <p:ext uri="{BB962C8B-B14F-4D97-AF65-F5344CB8AC3E}">
        <p14:creationId xmlns:p14="http://schemas.microsoft.com/office/powerpoint/2010/main" val="4118827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1E967EDF-5618-B322-592E-CB23F66C9383}"/>
              </a:ext>
            </a:extLst>
          </p:cNvPr>
          <p:cNvSpPr>
            <a:spLocks noGrp="1"/>
          </p:cNvSpPr>
          <p:nvPr>
            <p:ph type="title"/>
          </p:nvPr>
        </p:nvSpPr>
        <p:spPr>
          <a:xfrm>
            <a:off x="609600" y="274639"/>
            <a:ext cx="10972800" cy="1143000"/>
          </a:xfrm>
        </p:spPr>
        <p:txBody>
          <a:bodyPr anchor="ctr">
            <a:noAutofit/>
          </a:bodyPr>
          <a:lstStyle/>
          <a:p>
            <a:pPr>
              <a:lnSpc>
                <a:spcPct val="90000"/>
              </a:lnSpc>
            </a:pPr>
            <a:r>
              <a:rPr lang="fi-FI" b="1"/>
              <a:t>Yhdistysyhteistyöohjelma kuvaa toimintamallia</a:t>
            </a:r>
          </a:p>
        </p:txBody>
      </p:sp>
      <p:pic>
        <p:nvPicPr>
          <p:cNvPr id="13" name="Kuva 12">
            <a:extLst>
              <a:ext uri="{FF2B5EF4-FFF2-40B4-BE49-F238E27FC236}">
                <a16:creationId xmlns:a16="http://schemas.microsoft.com/office/drawing/2014/main" id="{2833AE44-C969-1E88-E2F3-D935884D773D}"/>
              </a:ext>
            </a:extLst>
          </p:cNvPr>
          <p:cNvPicPr>
            <a:picLocks noChangeAspect="1"/>
          </p:cNvPicPr>
          <p:nvPr/>
        </p:nvPicPr>
        <p:blipFill>
          <a:blip r:embed="rId3"/>
          <a:stretch>
            <a:fillRect/>
          </a:stretch>
        </p:blipFill>
        <p:spPr>
          <a:xfrm>
            <a:off x="609600" y="1705697"/>
            <a:ext cx="5384800" cy="3863593"/>
          </a:xfrm>
          <a:prstGeom prst="rect">
            <a:avLst/>
          </a:prstGeom>
          <a:noFill/>
        </p:spPr>
      </p:pic>
      <p:sp>
        <p:nvSpPr>
          <p:cNvPr id="9" name="Sisällön paikkamerkki 8">
            <a:extLst>
              <a:ext uri="{FF2B5EF4-FFF2-40B4-BE49-F238E27FC236}">
                <a16:creationId xmlns:a16="http://schemas.microsoft.com/office/drawing/2014/main" id="{0576F69A-D59E-325F-8A1D-000E7EBB44A2}"/>
              </a:ext>
            </a:extLst>
          </p:cNvPr>
          <p:cNvSpPr>
            <a:spLocks noGrp="1"/>
          </p:cNvSpPr>
          <p:nvPr>
            <p:ph sz="half" idx="2"/>
          </p:nvPr>
        </p:nvSpPr>
        <p:spPr>
          <a:xfrm>
            <a:off x="6096000" y="1705696"/>
            <a:ext cx="5593976" cy="3863593"/>
          </a:xfrm>
        </p:spPr>
        <p:txBody>
          <a:bodyPr>
            <a:normAutofit fontScale="92500" lnSpcReduction="20000"/>
          </a:bodyPr>
          <a:lstStyle/>
          <a:p>
            <a:pPr>
              <a:lnSpc>
                <a:spcPct val="90000"/>
              </a:lnSpc>
            </a:pPr>
            <a:endParaRPr lang="fi-FI" sz="1733" dirty="0"/>
          </a:p>
          <a:p>
            <a:pPr>
              <a:lnSpc>
                <a:spcPct val="90000"/>
              </a:lnSpc>
              <a:buFont typeface="Arial" panose="020B0604020202020204" pitchFamily="34" charset="0"/>
              <a:buChar char="•"/>
            </a:pPr>
            <a:r>
              <a:rPr lang="fi-FI" sz="2133" dirty="0"/>
              <a:t>Kaupunginhallituksen hyväksymä asiakirja, joka kuvaa yhdistysyhteistyön toimintamallia ja sisältää tavoitteita ja toimenpiteitä vuoteen 2025</a:t>
            </a:r>
          </a:p>
          <a:p>
            <a:pPr>
              <a:lnSpc>
                <a:spcPct val="90000"/>
              </a:lnSpc>
              <a:buFont typeface="Arial" panose="020B0604020202020204" pitchFamily="34" charset="0"/>
              <a:buChar char="•"/>
            </a:pPr>
            <a:endParaRPr lang="fi-FI" sz="2133" dirty="0"/>
          </a:p>
          <a:p>
            <a:pPr>
              <a:lnSpc>
                <a:spcPct val="90000"/>
              </a:lnSpc>
              <a:buFont typeface="Arial" panose="020B0604020202020204" pitchFamily="34" charset="0"/>
              <a:buChar char="•"/>
            </a:pPr>
            <a:r>
              <a:rPr lang="fi-FI" sz="2133" dirty="0"/>
              <a:t>Tekee näkyväksi yhdistysten merkittävyyttä kuntalaisten hyvinvoinnin edistämistyössä</a:t>
            </a:r>
          </a:p>
          <a:p>
            <a:pPr>
              <a:lnSpc>
                <a:spcPct val="90000"/>
              </a:lnSpc>
              <a:buFont typeface="Arial" panose="020B0604020202020204" pitchFamily="34" charset="0"/>
              <a:buChar char="•"/>
            </a:pPr>
            <a:endParaRPr lang="fi-FI" sz="2130" dirty="0"/>
          </a:p>
          <a:p>
            <a:pPr>
              <a:lnSpc>
                <a:spcPct val="90000"/>
              </a:lnSpc>
              <a:buFont typeface="Arial" panose="020B0604020202020204" pitchFamily="34" charset="0"/>
              <a:buChar char="•"/>
            </a:pPr>
            <a:r>
              <a:rPr lang="fi-FI" sz="2130" dirty="0"/>
              <a:t>Taloudellinen ja toiminnallinen yhteistyö –painopisteen tavoitetila –kohdassa mainitaan: </a:t>
            </a:r>
          </a:p>
          <a:p>
            <a:pPr marL="0" indent="0">
              <a:lnSpc>
                <a:spcPct val="90000"/>
              </a:lnSpc>
              <a:buNone/>
            </a:pPr>
            <a:endParaRPr lang="fi-FI" sz="2130" i="1" dirty="0"/>
          </a:p>
          <a:p>
            <a:pPr marL="0" indent="0" algn="ctr">
              <a:lnSpc>
                <a:spcPct val="90000"/>
              </a:lnSpc>
              <a:buNone/>
            </a:pPr>
            <a:r>
              <a:rPr lang="fi-FI" sz="2130" i="1" dirty="0"/>
              <a:t>Tilojen käyttömahdollisuuksille ja vuokraukselle on luotu toimivat periaatteet</a:t>
            </a:r>
          </a:p>
          <a:p>
            <a:pPr marL="0" indent="0">
              <a:lnSpc>
                <a:spcPct val="90000"/>
              </a:lnSpc>
              <a:buNone/>
            </a:pPr>
            <a:endParaRPr lang="fi-FI" sz="1733" dirty="0"/>
          </a:p>
        </p:txBody>
      </p:sp>
    </p:spTree>
    <p:extLst>
      <p:ext uri="{BB962C8B-B14F-4D97-AF65-F5344CB8AC3E}">
        <p14:creationId xmlns:p14="http://schemas.microsoft.com/office/powerpoint/2010/main" val="556516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F8F7CA-D674-5A5B-3A60-88682682420E}"/>
              </a:ext>
            </a:extLst>
          </p:cNvPr>
          <p:cNvSpPr>
            <a:spLocks noGrp="1"/>
          </p:cNvSpPr>
          <p:nvPr>
            <p:ph type="ctrTitle"/>
          </p:nvPr>
        </p:nvSpPr>
        <p:spPr/>
        <p:txBody>
          <a:bodyPr>
            <a:normAutofit fontScale="90000"/>
          </a:bodyPr>
          <a:lstStyle/>
          <a:p>
            <a:r>
              <a:rPr lang="fi-FI"/>
              <a:t>Myynti- ja purkulistalla olevien kiinteistöjen prosessi</a:t>
            </a:r>
          </a:p>
        </p:txBody>
      </p:sp>
      <p:sp>
        <p:nvSpPr>
          <p:cNvPr id="3" name="Alaotsikko 2">
            <a:extLst>
              <a:ext uri="{FF2B5EF4-FFF2-40B4-BE49-F238E27FC236}">
                <a16:creationId xmlns:a16="http://schemas.microsoft.com/office/drawing/2014/main" id="{4D6D3A03-5644-92C7-635C-BA417883B220}"/>
              </a:ext>
            </a:extLst>
          </p:cNvPr>
          <p:cNvSpPr>
            <a:spLocks noGrp="1"/>
          </p:cNvSpPr>
          <p:nvPr>
            <p:ph type="subTitle" idx="1"/>
          </p:nvPr>
        </p:nvSpPr>
        <p:spPr/>
        <p:txBody>
          <a:bodyPr/>
          <a:lstStyle/>
          <a:p>
            <a:r>
              <a:rPr lang="fi-FI"/>
              <a:t>Tilayksikön päällikkö Mikko Viitala</a:t>
            </a:r>
          </a:p>
        </p:txBody>
      </p:sp>
    </p:spTree>
    <p:extLst>
      <p:ext uri="{BB962C8B-B14F-4D97-AF65-F5344CB8AC3E}">
        <p14:creationId xmlns:p14="http://schemas.microsoft.com/office/powerpoint/2010/main" val="3850406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12B070-E606-872F-B927-ACFF0B85A1F0}"/>
              </a:ext>
            </a:extLst>
          </p:cNvPr>
          <p:cNvSpPr>
            <a:spLocks noGrp="1"/>
          </p:cNvSpPr>
          <p:nvPr>
            <p:ph type="title"/>
          </p:nvPr>
        </p:nvSpPr>
        <p:spPr/>
        <p:txBody>
          <a:bodyPr>
            <a:normAutofit/>
          </a:bodyPr>
          <a:lst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fi-FI" sz="3600" b="1">
                <a:latin typeface="Arial" panose="020B0604020202020204" pitchFamily="34" charset="0"/>
                <a:cs typeface="Arial" panose="020B0604020202020204" pitchFamily="34" charset="0"/>
              </a:rPr>
              <a:t>Taustaa</a:t>
            </a:r>
          </a:p>
        </p:txBody>
      </p:sp>
      <p:sp>
        <p:nvSpPr>
          <p:cNvPr id="3" name="Sisällön paikkamerkki 2">
            <a:extLst>
              <a:ext uri="{FF2B5EF4-FFF2-40B4-BE49-F238E27FC236}">
                <a16:creationId xmlns:a16="http://schemas.microsoft.com/office/drawing/2014/main" id="{B7DC5A84-1020-3207-65C3-F1591DEAE623}"/>
              </a:ext>
            </a:extLst>
          </p:cNvPr>
          <p:cNvSpPr>
            <a:spLocks noGrp="1"/>
          </p:cNvSpPr>
          <p:nvPr>
            <p:ph idx="1"/>
          </p:nvPr>
        </p:nvSpPr>
        <p:spPr>
          <a:xfrm>
            <a:off x="609600" y="1172817"/>
            <a:ext cx="10972800" cy="4499251"/>
          </a:xfrm>
        </p:spPr>
        <p:txBody>
          <a:bodyPr vert="horz" lIns="91440" tIns="45720" rIns="91440" bIns="45720" rtlCol="0" anchor="t">
            <a:normAutofit fontScale="92500" lnSpcReduction="20000"/>
          </a:bodyPr>
          <a:lst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US" sz="1867">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US" sz="2400">
                <a:latin typeface="Arial" panose="020B0604020202020204" pitchFamily="34" charset="0"/>
                <a:ea typeface="Times New Roman" panose="02020603050405020304" pitchFamily="18" charset="0"/>
                <a:cs typeface="Arial" panose="020B0604020202020204" pitchFamily="34" charset="0"/>
              </a:rPr>
              <a:t>Porin </a:t>
            </a:r>
            <a:r>
              <a:rPr lang="en-US" sz="2400" err="1">
                <a:latin typeface="Arial" panose="020B0604020202020204" pitchFamily="34" charset="0"/>
                <a:ea typeface="Times New Roman" panose="02020603050405020304" pitchFamily="18" charset="0"/>
                <a:cs typeface="Arial" panose="020B0604020202020204" pitchFamily="34" charset="0"/>
              </a:rPr>
              <a:t>kaupungilla</a:t>
            </a:r>
            <a:r>
              <a:rPr lang="en-US" sz="2400">
                <a:latin typeface="Arial" panose="020B0604020202020204" pitchFamily="34" charset="0"/>
                <a:ea typeface="Times New Roman" panose="02020603050405020304" pitchFamily="18" charset="0"/>
                <a:cs typeface="Arial" panose="020B0604020202020204" pitchFamily="34" charset="0"/>
              </a:rPr>
              <a:t> on </a:t>
            </a:r>
            <a:r>
              <a:rPr lang="en-US" sz="2400" err="1">
                <a:latin typeface="Arial" panose="020B0604020202020204" pitchFamily="34" charset="0"/>
                <a:ea typeface="Times New Roman" panose="02020603050405020304" pitchFamily="18" charset="0"/>
                <a:cs typeface="Arial" panose="020B0604020202020204" pitchFamily="34" charset="0"/>
              </a:rPr>
              <a:t>paljon</a:t>
            </a:r>
            <a:r>
              <a:rPr lang="en-US" sz="2400">
                <a:latin typeface="Arial" panose="020B0604020202020204" pitchFamily="34" charset="0"/>
                <a:ea typeface="Times New Roman" panose="02020603050405020304" pitchFamily="18" charset="0"/>
                <a:cs typeface="Arial" panose="020B0604020202020204" pitchFamily="34" charset="0"/>
              </a:rPr>
              <a:t> </a:t>
            </a:r>
            <a:r>
              <a:rPr lang="en-US" sz="2400" err="1">
                <a:latin typeface="Arial" panose="020B0604020202020204" pitchFamily="34" charset="0"/>
                <a:ea typeface="Times New Roman" panose="02020603050405020304" pitchFamily="18" charset="0"/>
                <a:cs typeface="Arial" panose="020B0604020202020204" pitchFamily="34" charset="0"/>
              </a:rPr>
              <a:t>tiloja</a:t>
            </a:r>
            <a:r>
              <a:rPr lang="en-US" sz="2400">
                <a:latin typeface="Arial" panose="020B0604020202020204" pitchFamily="34" charset="0"/>
                <a:ea typeface="Times New Roman" panose="02020603050405020304" pitchFamily="18" charset="0"/>
                <a:cs typeface="Arial" panose="020B0604020202020204" pitchFamily="34" charset="0"/>
              </a:rPr>
              <a:t>, </a:t>
            </a:r>
            <a:r>
              <a:rPr lang="en-US" sz="2400" err="1">
                <a:latin typeface="Arial" panose="020B0604020202020204" pitchFamily="34" charset="0"/>
                <a:ea typeface="Times New Roman" panose="02020603050405020304" pitchFamily="18" charset="0"/>
                <a:cs typeface="Arial" panose="020B0604020202020204" pitchFamily="34" charset="0"/>
              </a:rPr>
              <a:t>jotka</a:t>
            </a:r>
            <a:r>
              <a:rPr lang="en-US" sz="2400">
                <a:latin typeface="Arial" panose="020B0604020202020204" pitchFamily="34" charset="0"/>
                <a:ea typeface="Times New Roman" panose="02020603050405020304" pitchFamily="18" charset="0"/>
                <a:cs typeface="Arial" panose="020B0604020202020204" pitchFamily="34" charset="0"/>
              </a:rPr>
              <a:t> </a:t>
            </a:r>
            <a:r>
              <a:rPr lang="en-US" sz="2400" err="1">
                <a:latin typeface="Arial" panose="020B0604020202020204" pitchFamily="34" charset="0"/>
                <a:ea typeface="Times New Roman" panose="02020603050405020304" pitchFamily="18" charset="0"/>
                <a:cs typeface="Arial" panose="020B0604020202020204" pitchFamily="34" charset="0"/>
              </a:rPr>
              <a:t>eivät</a:t>
            </a:r>
            <a:r>
              <a:rPr lang="en-US" sz="2400">
                <a:latin typeface="Arial" panose="020B0604020202020204" pitchFamily="34" charset="0"/>
                <a:ea typeface="Times New Roman" panose="02020603050405020304" pitchFamily="18" charset="0"/>
                <a:cs typeface="Arial" panose="020B0604020202020204" pitchFamily="34" charset="0"/>
              </a:rPr>
              <a:t> ole </a:t>
            </a:r>
            <a:r>
              <a:rPr lang="en-US" sz="2400" err="1">
                <a:latin typeface="Arial" panose="020B0604020202020204" pitchFamily="34" charset="0"/>
                <a:ea typeface="Times New Roman" panose="02020603050405020304" pitchFamily="18" charset="0"/>
                <a:cs typeface="Arial" panose="020B0604020202020204" pitchFamily="34" charset="0"/>
              </a:rPr>
              <a:t>kaupungin</a:t>
            </a:r>
            <a:r>
              <a:rPr lang="en-US" sz="2400">
                <a:latin typeface="Arial" panose="020B0604020202020204" pitchFamily="34" charset="0"/>
                <a:ea typeface="Times New Roman" panose="02020603050405020304" pitchFamily="18" charset="0"/>
                <a:cs typeface="Arial" panose="020B0604020202020204" pitchFamily="34" charset="0"/>
              </a:rPr>
              <a:t> </a:t>
            </a:r>
            <a:r>
              <a:rPr lang="en-US" sz="2400" err="1">
                <a:latin typeface="Arial" panose="020B0604020202020204" pitchFamily="34" charset="0"/>
                <a:ea typeface="Times New Roman" panose="02020603050405020304" pitchFamily="18" charset="0"/>
                <a:cs typeface="Arial" panose="020B0604020202020204" pitchFamily="34" charset="0"/>
              </a:rPr>
              <a:t>palvelutuotannon</a:t>
            </a:r>
            <a:r>
              <a:rPr lang="en-US" sz="2400">
                <a:latin typeface="Arial" panose="020B0604020202020204" pitchFamily="34" charset="0"/>
                <a:ea typeface="Times New Roman" panose="02020603050405020304" pitchFamily="18" charset="0"/>
                <a:cs typeface="Arial" panose="020B0604020202020204" pitchFamily="34" charset="0"/>
              </a:rPr>
              <a:t> </a:t>
            </a:r>
            <a:r>
              <a:rPr lang="en-US" sz="2400" err="1">
                <a:latin typeface="Arial" panose="020B0604020202020204" pitchFamily="34" charset="0"/>
                <a:ea typeface="Times New Roman" panose="02020603050405020304" pitchFamily="18" charset="0"/>
                <a:cs typeface="Arial" panose="020B0604020202020204" pitchFamily="34" charset="0"/>
              </a:rPr>
              <a:t>käytöss</a:t>
            </a:r>
            <a:r>
              <a:rPr lang="en-US" err="1">
                <a:latin typeface="Arial" panose="020B0604020202020204" pitchFamily="34" charset="0"/>
                <a:ea typeface="Times New Roman" panose="02020603050405020304" pitchFamily="18" charset="0"/>
                <a:cs typeface="Arial" panose="020B0604020202020204" pitchFamily="34" charset="0"/>
              </a:rPr>
              <a:t>ä</a:t>
            </a:r>
            <a:r>
              <a:rPr lang="en-US">
                <a:latin typeface="Arial" panose="020B0604020202020204" pitchFamily="34" charset="0"/>
                <a:ea typeface="Times New Roman" panose="02020603050405020304" pitchFamily="18" charset="0"/>
                <a:cs typeface="Arial" panose="020B0604020202020204" pitchFamily="34" charset="0"/>
              </a:rPr>
              <a:t>.</a:t>
            </a:r>
          </a:p>
          <a:p>
            <a:pPr marL="0" indent="0">
              <a:buNone/>
            </a:pPr>
            <a:endParaRPr lang="en-US" sz="240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err="1">
                <a:latin typeface="Arial" panose="020B0604020202020204" pitchFamily="34" charset="0"/>
                <a:ea typeface="Times New Roman" panose="02020603050405020304" pitchFamily="18" charset="0"/>
                <a:cs typeface="Arial" panose="020B0604020202020204" pitchFamily="34" charset="0"/>
              </a:rPr>
              <a:t>Kaupungin</a:t>
            </a:r>
            <a:r>
              <a:rPr lang="en-US">
                <a:latin typeface="Arial" panose="020B0604020202020204" pitchFamily="34" charset="0"/>
                <a:ea typeface="Times New Roman" panose="02020603050405020304" pitchFamily="18" charset="0"/>
                <a:cs typeface="Arial" panose="020B0604020202020204" pitchFamily="34" charset="0"/>
              </a:rPr>
              <a:t> </a:t>
            </a:r>
            <a:r>
              <a:rPr lang="en-US" err="1">
                <a:latin typeface="Arial" panose="020B0604020202020204" pitchFamily="34" charset="0"/>
                <a:ea typeface="Times New Roman" panose="02020603050405020304" pitchFamily="18" charset="0"/>
                <a:cs typeface="Arial" panose="020B0604020202020204" pitchFamily="34" charset="0"/>
              </a:rPr>
              <a:t>käytössä</a:t>
            </a:r>
            <a:r>
              <a:rPr lang="en-US">
                <a:latin typeface="Arial" panose="020B0604020202020204" pitchFamily="34" charset="0"/>
                <a:ea typeface="Times New Roman" panose="02020603050405020304" pitchFamily="18" charset="0"/>
                <a:cs typeface="Arial" panose="020B0604020202020204" pitchFamily="34" charset="0"/>
              </a:rPr>
              <a:t> </a:t>
            </a:r>
            <a:r>
              <a:rPr lang="en-US" err="1">
                <a:latin typeface="Arial" panose="020B0604020202020204" pitchFamily="34" charset="0"/>
                <a:ea typeface="Times New Roman" panose="02020603050405020304" pitchFamily="18" charset="0"/>
                <a:cs typeface="Arial" panose="020B0604020202020204" pitchFamily="34" charset="0"/>
              </a:rPr>
              <a:t>olevat</a:t>
            </a:r>
            <a:r>
              <a:rPr lang="en-US">
                <a:latin typeface="Arial" panose="020B0604020202020204" pitchFamily="34" charset="0"/>
                <a:ea typeface="Times New Roman" panose="02020603050405020304" pitchFamily="18" charset="0"/>
                <a:cs typeface="Arial" panose="020B0604020202020204" pitchFamily="34" charset="0"/>
              </a:rPr>
              <a:t> </a:t>
            </a:r>
            <a:r>
              <a:rPr lang="en-US" err="1">
                <a:latin typeface="Arial" panose="020B0604020202020204" pitchFamily="34" charset="0"/>
                <a:ea typeface="Times New Roman" panose="02020603050405020304" pitchFamily="18" charset="0"/>
                <a:cs typeface="Arial" panose="020B0604020202020204" pitchFamily="34" charset="0"/>
              </a:rPr>
              <a:t>varat</a:t>
            </a:r>
            <a:r>
              <a:rPr lang="en-US">
                <a:latin typeface="Arial" panose="020B0604020202020204" pitchFamily="34" charset="0"/>
                <a:ea typeface="Times New Roman" panose="02020603050405020304" pitchFamily="18" charset="0"/>
                <a:cs typeface="Arial" panose="020B0604020202020204" pitchFamily="34" charset="0"/>
              </a:rPr>
              <a:t> </a:t>
            </a:r>
            <a:r>
              <a:rPr lang="en-US" err="1">
                <a:latin typeface="Arial" panose="020B0604020202020204" pitchFamily="34" charset="0"/>
                <a:ea typeface="Times New Roman" panose="02020603050405020304" pitchFamily="18" charset="0"/>
                <a:cs typeface="Arial" panose="020B0604020202020204" pitchFamily="34" charset="0"/>
              </a:rPr>
              <a:t>ohjattava</a:t>
            </a:r>
            <a:r>
              <a:rPr lang="en-US">
                <a:latin typeface="Arial" panose="020B0604020202020204" pitchFamily="34" charset="0"/>
                <a:ea typeface="Times New Roman" panose="02020603050405020304" pitchFamily="18" charset="0"/>
                <a:cs typeface="Arial" panose="020B0604020202020204" pitchFamily="34" charset="0"/>
              </a:rPr>
              <a:t> </a:t>
            </a:r>
            <a:r>
              <a:rPr lang="en-US" err="1">
                <a:latin typeface="Arial" panose="020B0604020202020204" pitchFamily="34" charset="0"/>
                <a:ea typeface="Times New Roman" panose="02020603050405020304" pitchFamily="18" charset="0"/>
                <a:cs typeface="Arial" panose="020B0604020202020204" pitchFamily="34" charset="0"/>
              </a:rPr>
              <a:t>ensisijaisesti</a:t>
            </a:r>
            <a:r>
              <a:rPr lang="en-US">
                <a:latin typeface="Arial" panose="020B0604020202020204" pitchFamily="34" charset="0"/>
                <a:ea typeface="Times New Roman" panose="02020603050405020304" pitchFamily="18" charset="0"/>
                <a:cs typeface="Arial" panose="020B0604020202020204" pitchFamily="34" charset="0"/>
              </a:rPr>
              <a:t> </a:t>
            </a:r>
            <a:r>
              <a:rPr lang="en-US" err="1">
                <a:latin typeface="Arial" panose="020B0604020202020204" pitchFamily="34" charset="0"/>
                <a:ea typeface="Times New Roman" panose="02020603050405020304" pitchFamily="18" charset="0"/>
                <a:cs typeface="Arial" panose="020B0604020202020204" pitchFamily="34" charset="0"/>
              </a:rPr>
              <a:t>kaupungin</a:t>
            </a:r>
            <a:r>
              <a:rPr lang="en-US">
                <a:latin typeface="Arial" panose="020B0604020202020204" pitchFamily="34" charset="0"/>
                <a:ea typeface="Times New Roman" panose="02020603050405020304" pitchFamily="18" charset="0"/>
                <a:cs typeface="Arial" panose="020B0604020202020204" pitchFamily="34" charset="0"/>
              </a:rPr>
              <a:t> </a:t>
            </a:r>
            <a:r>
              <a:rPr lang="en-US" err="1">
                <a:latin typeface="Arial" panose="020B0604020202020204" pitchFamily="34" charset="0"/>
                <a:ea typeface="Times New Roman" panose="02020603050405020304" pitchFamily="18" charset="0"/>
                <a:cs typeface="Arial" panose="020B0604020202020204" pitchFamily="34" charset="0"/>
              </a:rPr>
              <a:t>käytössä</a:t>
            </a:r>
            <a:r>
              <a:rPr lang="en-US">
                <a:latin typeface="Arial" panose="020B0604020202020204" pitchFamily="34" charset="0"/>
                <a:ea typeface="Times New Roman" panose="02020603050405020304" pitchFamily="18" charset="0"/>
                <a:cs typeface="Arial" panose="020B0604020202020204" pitchFamily="34" charset="0"/>
              </a:rPr>
              <a:t> </a:t>
            </a:r>
            <a:r>
              <a:rPr lang="en-US" err="1">
                <a:latin typeface="Arial" panose="020B0604020202020204" pitchFamily="34" charset="0"/>
                <a:ea typeface="Times New Roman" panose="02020603050405020304" pitchFamily="18" charset="0"/>
                <a:cs typeface="Arial" panose="020B0604020202020204" pitchFamily="34" charset="0"/>
              </a:rPr>
              <a:t>oleviin</a:t>
            </a:r>
            <a:r>
              <a:rPr lang="en-US">
                <a:latin typeface="Arial" panose="020B0604020202020204" pitchFamily="34" charset="0"/>
                <a:ea typeface="Times New Roman" panose="02020603050405020304" pitchFamily="18" charset="0"/>
                <a:cs typeface="Arial" panose="020B0604020202020204" pitchFamily="34" charset="0"/>
              </a:rPr>
              <a:t> </a:t>
            </a:r>
            <a:r>
              <a:rPr lang="en-US" err="1">
                <a:latin typeface="Arial" panose="020B0604020202020204" pitchFamily="34" charset="0"/>
                <a:ea typeface="Times New Roman" panose="02020603050405020304" pitchFamily="18" charset="0"/>
                <a:cs typeface="Arial" panose="020B0604020202020204" pitchFamily="34" charset="0"/>
              </a:rPr>
              <a:t>tiloihin</a:t>
            </a:r>
            <a:r>
              <a:rPr lang="en-US">
                <a:latin typeface="Arial" panose="020B0604020202020204" pitchFamily="34" charset="0"/>
                <a:ea typeface="Times New Roman" panose="02020603050405020304" pitchFamily="18" charset="0"/>
                <a:cs typeface="Arial" panose="020B0604020202020204" pitchFamily="34" charset="0"/>
              </a:rPr>
              <a:t>.</a:t>
            </a:r>
          </a:p>
          <a:p>
            <a:pPr marL="0" indent="0">
              <a:buNone/>
            </a:pPr>
            <a:endParaRPr lang="en-US" sz="240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err="1">
                <a:latin typeface="Arial" panose="020B0604020202020204" pitchFamily="34" charset="0"/>
                <a:ea typeface="Times New Roman" panose="02020603050405020304" pitchFamily="18" charset="0"/>
                <a:cs typeface="Arial" panose="020B0604020202020204" pitchFamily="34" charset="0"/>
              </a:rPr>
              <a:t>Kunnossapitorahojen</a:t>
            </a:r>
            <a:r>
              <a:rPr lang="en-US">
                <a:latin typeface="Arial" panose="020B0604020202020204" pitchFamily="34" charset="0"/>
                <a:ea typeface="Times New Roman" panose="02020603050405020304" pitchFamily="18" charset="0"/>
                <a:cs typeface="Arial" panose="020B0604020202020204" pitchFamily="34" charset="0"/>
              </a:rPr>
              <a:t> </a:t>
            </a:r>
            <a:r>
              <a:rPr lang="en-US" err="1">
                <a:latin typeface="Arial" panose="020B0604020202020204" pitchFamily="34" charset="0"/>
                <a:ea typeface="Times New Roman" panose="02020603050405020304" pitchFamily="18" charset="0"/>
                <a:cs typeface="Arial" panose="020B0604020202020204" pitchFamily="34" charset="0"/>
              </a:rPr>
              <a:t>riittävyydeksi</a:t>
            </a:r>
            <a:r>
              <a:rPr lang="en-US">
                <a:latin typeface="Arial" panose="020B0604020202020204" pitchFamily="34" charset="0"/>
                <a:ea typeface="Times New Roman" panose="02020603050405020304" pitchFamily="18" charset="0"/>
                <a:cs typeface="Arial" panose="020B0604020202020204" pitchFamily="34" charset="0"/>
              </a:rPr>
              <a:t> on </a:t>
            </a:r>
            <a:r>
              <a:rPr lang="en-US" err="1">
                <a:latin typeface="Arial" panose="020B0604020202020204" pitchFamily="34" charset="0"/>
                <a:ea typeface="Times New Roman" panose="02020603050405020304" pitchFamily="18" charset="0"/>
                <a:cs typeface="Arial" panose="020B0604020202020204" pitchFamily="34" charset="0"/>
              </a:rPr>
              <a:t>omaisuus</a:t>
            </a:r>
            <a:r>
              <a:rPr lang="en-US">
                <a:latin typeface="Arial" panose="020B0604020202020204" pitchFamily="34" charset="0"/>
                <a:ea typeface="Times New Roman" panose="02020603050405020304" pitchFamily="18" charset="0"/>
                <a:cs typeface="Arial" panose="020B0604020202020204" pitchFamily="34" charset="0"/>
              </a:rPr>
              <a:t> </a:t>
            </a:r>
            <a:r>
              <a:rPr lang="en-US" err="1">
                <a:latin typeface="Arial" panose="020B0604020202020204" pitchFamily="34" charset="0"/>
                <a:ea typeface="Times New Roman" panose="02020603050405020304" pitchFamily="18" charset="0"/>
                <a:cs typeface="Arial" panose="020B0604020202020204" pitchFamily="34" charset="0"/>
              </a:rPr>
              <a:t>jaettu</a:t>
            </a:r>
            <a:r>
              <a:rPr lang="en-US">
                <a:latin typeface="Arial" panose="020B0604020202020204" pitchFamily="34" charset="0"/>
                <a:ea typeface="Times New Roman" panose="02020603050405020304" pitchFamily="18" charset="0"/>
                <a:cs typeface="Arial" panose="020B0604020202020204" pitchFamily="34" charset="0"/>
              </a:rPr>
              <a:t> </a:t>
            </a:r>
            <a:r>
              <a:rPr lang="en-US" err="1">
                <a:latin typeface="Arial" panose="020B0604020202020204" pitchFamily="34" charset="0"/>
                <a:ea typeface="Times New Roman" panose="02020603050405020304" pitchFamily="18" charset="0"/>
                <a:cs typeface="Arial" panose="020B0604020202020204" pitchFamily="34" charset="0"/>
              </a:rPr>
              <a:t>ylläpidettäviin</a:t>
            </a:r>
            <a:r>
              <a:rPr lang="en-US">
                <a:latin typeface="Arial" panose="020B0604020202020204" pitchFamily="34" charset="0"/>
                <a:ea typeface="Times New Roman" panose="02020603050405020304" pitchFamily="18" charset="0"/>
                <a:cs typeface="Arial" panose="020B0604020202020204" pitchFamily="34" charset="0"/>
              </a:rPr>
              <a:t> </a:t>
            </a:r>
            <a:r>
              <a:rPr lang="en-US" err="1">
                <a:latin typeface="Arial" panose="020B0604020202020204" pitchFamily="34" charset="0"/>
                <a:ea typeface="Times New Roman" panose="02020603050405020304" pitchFamily="18" charset="0"/>
                <a:cs typeface="Arial" panose="020B0604020202020204" pitchFamily="34" charset="0"/>
              </a:rPr>
              <a:t>rakennuksiin</a:t>
            </a:r>
            <a:r>
              <a:rPr lang="en-US">
                <a:latin typeface="Arial" panose="020B0604020202020204" pitchFamily="34" charset="0"/>
                <a:ea typeface="Times New Roman" panose="02020603050405020304" pitchFamily="18" charset="0"/>
                <a:cs typeface="Arial" panose="020B0604020202020204" pitchFamily="34" charset="0"/>
              </a:rPr>
              <a:t> ja </a:t>
            </a:r>
            <a:r>
              <a:rPr lang="en-US" err="1">
                <a:latin typeface="Arial" panose="020B0604020202020204" pitchFamily="34" charset="0"/>
                <a:ea typeface="Times New Roman" panose="02020603050405020304" pitchFamily="18" charset="0"/>
                <a:cs typeface="Arial" panose="020B0604020202020204" pitchFamily="34" charset="0"/>
              </a:rPr>
              <a:t>rakennuksien</a:t>
            </a:r>
            <a:r>
              <a:rPr lang="en-US">
                <a:latin typeface="Arial" panose="020B0604020202020204" pitchFamily="34" charset="0"/>
                <a:ea typeface="Times New Roman" panose="02020603050405020304" pitchFamily="18" charset="0"/>
                <a:cs typeface="Arial" panose="020B0604020202020204" pitchFamily="34" charset="0"/>
              </a:rPr>
              <a:t>, </a:t>
            </a:r>
            <a:r>
              <a:rPr lang="en-US" err="1">
                <a:latin typeface="Arial" panose="020B0604020202020204" pitchFamily="34" charset="0"/>
                <a:ea typeface="Times New Roman" panose="02020603050405020304" pitchFamily="18" charset="0"/>
                <a:cs typeface="Arial" panose="020B0604020202020204" pitchFamily="34" charset="0"/>
              </a:rPr>
              <a:t>joille</a:t>
            </a:r>
            <a:r>
              <a:rPr lang="en-US">
                <a:latin typeface="Arial" panose="020B0604020202020204" pitchFamily="34" charset="0"/>
                <a:ea typeface="Times New Roman" panose="02020603050405020304" pitchFamily="18" charset="0"/>
                <a:cs typeface="Arial" panose="020B0604020202020204" pitchFamily="34" charset="0"/>
              </a:rPr>
              <a:t> </a:t>
            </a:r>
            <a:r>
              <a:rPr lang="en-US" err="1">
                <a:latin typeface="Arial" panose="020B0604020202020204" pitchFamily="34" charset="0"/>
                <a:ea typeface="Times New Roman" panose="02020603050405020304" pitchFamily="18" charset="0"/>
                <a:cs typeface="Arial" panose="020B0604020202020204" pitchFamily="34" charset="0"/>
              </a:rPr>
              <a:t>ei</a:t>
            </a:r>
            <a:r>
              <a:rPr lang="en-US">
                <a:latin typeface="Arial" panose="020B0604020202020204" pitchFamily="34" charset="0"/>
                <a:ea typeface="Times New Roman" panose="02020603050405020304" pitchFamily="18" charset="0"/>
                <a:cs typeface="Arial" panose="020B0604020202020204" pitchFamily="34" charset="0"/>
              </a:rPr>
              <a:t> ole </a:t>
            </a:r>
            <a:r>
              <a:rPr lang="en-US" err="1">
                <a:latin typeface="Arial" panose="020B0604020202020204" pitchFamily="34" charset="0"/>
                <a:ea typeface="Times New Roman" panose="02020603050405020304" pitchFamily="18" charset="0"/>
                <a:cs typeface="Arial" panose="020B0604020202020204" pitchFamily="34" charset="0"/>
              </a:rPr>
              <a:t>pitkällä</a:t>
            </a:r>
            <a:r>
              <a:rPr lang="en-US">
                <a:latin typeface="Arial" panose="020B0604020202020204" pitchFamily="34" charset="0"/>
                <a:ea typeface="Times New Roman" panose="02020603050405020304" pitchFamily="18" charset="0"/>
                <a:cs typeface="Arial" panose="020B0604020202020204" pitchFamily="34" charset="0"/>
              </a:rPr>
              <a:t> </a:t>
            </a:r>
            <a:r>
              <a:rPr lang="en-US" err="1">
                <a:latin typeface="Arial" panose="020B0604020202020204" pitchFamily="34" charset="0"/>
                <a:ea typeface="Times New Roman" panose="02020603050405020304" pitchFamily="18" charset="0"/>
                <a:cs typeface="Arial" panose="020B0604020202020204" pitchFamily="34" charset="0"/>
              </a:rPr>
              <a:t>aikavälillä</a:t>
            </a:r>
            <a:r>
              <a:rPr lang="en-US">
                <a:latin typeface="Arial" panose="020B0604020202020204" pitchFamily="34" charset="0"/>
                <a:ea typeface="Times New Roman" panose="02020603050405020304" pitchFamily="18" charset="0"/>
                <a:cs typeface="Arial" panose="020B0604020202020204" pitchFamily="34" charset="0"/>
              </a:rPr>
              <a:t> </a:t>
            </a:r>
            <a:r>
              <a:rPr lang="en-US" err="1">
                <a:latin typeface="Arial" panose="020B0604020202020204" pitchFamily="34" charset="0"/>
                <a:ea typeface="Times New Roman" panose="02020603050405020304" pitchFamily="18" charset="0"/>
                <a:cs typeface="Arial" panose="020B0604020202020204" pitchFamily="34" charset="0"/>
              </a:rPr>
              <a:t>kaupungin</a:t>
            </a:r>
            <a:r>
              <a:rPr lang="en-US">
                <a:latin typeface="Arial" panose="020B0604020202020204" pitchFamily="34" charset="0"/>
                <a:ea typeface="Times New Roman" panose="02020603050405020304" pitchFamily="18" charset="0"/>
                <a:cs typeface="Arial" panose="020B0604020202020204" pitchFamily="34" charset="0"/>
              </a:rPr>
              <a:t> </a:t>
            </a:r>
            <a:r>
              <a:rPr lang="en-US" err="1">
                <a:latin typeface="Arial" panose="020B0604020202020204" pitchFamily="34" charset="0"/>
                <a:ea typeface="Times New Roman" panose="02020603050405020304" pitchFamily="18" charset="0"/>
                <a:cs typeface="Arial" panose="020B0604020202020204" pitchFamily="34" charset="0"/>
              </a:rPr>
              <a:t>omaa</a:t>
            </a:r>
            <a:r>
              <a:rPr lang="en-US">
                <a:latin typeface="Arial" panose="020B0604020202020204" pitchFamily="34" charset="0"/>
                <a:ea typeface="Times New Roman" panose="02020603050405020304" pitchFamily="18" charset="0"/>
                <a:cs typeface="Arial" panose="020B0604020202020204" pitchFamily="34" charset="0"/>
              </a:rPr>
              <a:t> </a:t>
            </a:r>
            <a:r>
              <a:rPr lang="en-US" err="1">
                <a:latin typeface="Arial" panose="020B0604020202020204" pitchFamily="34" charset="0"/>
                <a:ea typeface="Times New Roman" panose="02020603050405020304" pitchFamily="18" charset="0"/>
                <a:cs typeface="Arial" panose="020B0604020202020204" pitchFamily="34" charset="0"/>
              </a:rPr>
              <a:t>käyttöä</a:t>
            </a:r>
            <a:r>
              <a:rPr lang="en-US">
                <a:latin typeface="Arial" panose="020B0604020202020204" pitchFamily="34" charset="0"/>
                <a:ea typeface="Times New Roman" panose="02020603050405020304" pitchFamily="18" charset="0"/>
                <a:cs typeface="Arial" panose="020B0604020202020204" pitchFamily="34" charset="0"/>
              </a:rPr>
              <a:t>.</a:t>
            </a:r>
            <a:endParaRPr lang="en-US" sz="2400">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fi-FI">
              <a:latin typeface="Arial" panose="020B0604020202020204" pitchFamily="34" charset="0"/>
              <a:cs typeface="Arial" panose="020B0604020202020204" pitchFamily="34" charset="0"/>
            </a:endParaRPr>
          </a:p>
          <a:p>
            <a:pPr indent="0">
              <a:buNone/>
            </a:pPr>
            <a:r>
              <a:rPr lang="fi-FI">
                <a:latin typeface="Arial" panose="020B0604020202020204" pitchFamily="34" charset="0"/>
                <a:cs typeface="Arial" panose="020B0604020202020204" pitchFamily="34" charset="0"/>
              </a:rPr>
              <a:t>Tekninen lautakunta on tehnyt päätöksen, mistä rakennuksista luopumisvalmistelut voidaan aloittaa. Myyntipäätös tehdään kohteista erikseen.</a:t>
            </a:r>
          </a:p>
          <a:p>
            <a:pPr indent="0">
              <a:buNone/>
            </a:pPr>
            <a:endParaRPr lang="fi-FI">
              <a:latin typeface="Arial" panose="020B0604020202020204" pitchFamily="34" charset="0"/>
              <a:cs typeface="Arial" panose="020B0604020202020204" pitchFamily="34" charset="0"/>
            </a:endParaRPr>
          </a:p>
          <a:p>
            <a:pPr indent="0">
              <a:buNone/>
            </a:pPr>
            <a:r>
              <a:rPr lang="fi-FI">
                <a:latin typeface="Arial" panose="020B0604020202020204" pitchFamily="34" charset="0"/>
                <a:cs typeface="Arial" panose="020B0604020202020204" pitchFamily="34" charset="0"/>
              </a:rPr>
              <a:t>Teknisen lautakunnan päätös löytyy </a:t>
            </a:r>
            <a:r>
              <a:rPr lang="fi-FI">
                <a:latin typeface="Arial" panose="020B0604020202020204" pitchFamily="34" charset="0"/>
                <a:cs typeface="Arial" panose="020B0604020202020204" pitchFamily="34" charset="0"/>
                <a:hlinkClick r:id="rId3"/>
              </a:rPr>
              <a:t>täältä</a:t>
            </a:r>
            <a:r>
              <a:rPr lang="fi-FI">
                <a:latin typeface="Arial" panose="020B0604020202020204" pitchFamily="34" charset="0"/>
                <a:cs typeface="Arial" panose="020B0604020202020204" pitchFamily="34" charset="0"/>
              </a:rPr>
              <a:t>. Kun rullaa sivua alaspäin, kohdasta ”Liitteet” löytyy listaus realisoitavista rakennuksista.</a:t>
            </a:r>
          </a:p>
        </p:txBody>
      </p:sp>
    </p:spTree>
    <p:extLst>
      <p:ext uri="{BB962C8B-B14F-4D97-AF65-F5344CB8AC3E}">
        <p14:creationId xmlns:p14="http://schemas.microsoft.com/office/powerpoint/2010/main" val="1801728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1D0D18-B679-B708-9EEB-E1334D142757}"/>
              </a:ext>
            </a:extLst>
          </p:cNvPr>
          <p:cNvSpPr>
            <a:spLocks noGrp="1"/>
          </p:cNvSpPr>
          <p:nvPr>
            <p:ph type="title"/>
          </p:nvPr>
        </p:nvSpPr>
        <p:spPr/>
        <p:txBody>
          <a:bodyPr/>
          <a:lstStyle/>
          <a:p>
            <a:r>
              <a:rPr lang="fi-FI" b="1"/>
              <a:t>Myyntiprosessi yhdistyksille</a:t>
            </a:r>
          </a:p>
        </p:txBody>
      </p:sp>
      <p:graphicFrame>
        <p:nvGraphicFramePr>
          <p:cNvPr id="5" name="Sisällön paikkamerkki 4">
            <a:extLst>
              <a:ext uri="{FF2B5EF4-FFF2-40B4-BE49-F238E27FC236}">
                <a16:creationId xmlns:a16="http://schemas.microsoft.com/office/drawing/2014/main" id="{5424A264-C271-BBA4-A603-5EC57FA06CB3}"/>
              </a:ext>
            </a:extLst>
          </p:cNvPr>
          <p:cNvGraphicFramePr>
            <a:graphicFrameLocks noGrp="1"/>
          </p:cNvGraphicFramePr>
          <p:nvPr>
            <p:ph idx="1"/>
            <p:extLst>
              <p:ext uri="{D42A27DB-BD31-4B8C-83A1-F6EECF244321}">
                <p14:modId xmlns:p14="http://schemas.microsoft.com/office/powerpoint/2010/main" val="2569758007"/>
              </p:ext>
            </p:extLst>
          </p:nvPr>
        </p:nvGraphicFramePr>
        <p:xfrm>
          <a:off x="694004" y="1031619"/>
          <a:ext cx="10972800" cy="2251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Sisällön paikkamerkki 4">
            <a:extLst>
              <a:ext uri="{FF2B5EF4-FFF2-40B4-BE49-F238E27FC236}">
                <a16:creationId xmlns:a16="http://schemas.microsoft.com/office/drawing/2014/main" id="{5BB767B4-6CDF-9577-EC66-D8E9054FE026}"/>
              </a:ext>
            </a:extLst>
          </p:cNvPr>
          <p:cNvGraphicFramePr>
            <a:graphicFrameLocks/>
          </p:cNvGraphicFramePr>
          <p:nvPr>
            <p:extLst>
              <p:ext uri="{D42A27DB-BD31-4B8C-83A1-F6EECF244321}">
                <p14:modId xmlns:p14="http://schemas.microsoft.com/office/powerpoint/2010/main" val="1734818833"/>
              </p:ext>
            </p:extLst>
          </p:nvPr>
        </p:nvGraphicFramePr>
        <p:xfrm>
          <a:off x="3618300" y="4311747"/>
          <a:ext cx="7998691" cy="12746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Nuoli: Oikea 3">
            <a:extLst>
              <a:ext uri="{FF2B5EF4-FFF2-40B4-BE49-F238E27FC236}">
                <a16:creationId xmlns:a16="http://schemas.microsoft.com/office/drawing/2014/main" id="{120EA04B-3C37-B0EB-C728-C21FB63E4BB5}"/>
              </a:ext>
            </a:extLst>
          </p:cNvPr>
          <p:cNvSpPr/>
          <p:nvPr/>
        </p:nvSpPr>
        <p:spPr>
          <a:xfrm>
            <a:off x="843528" y="2937709"/>
            <a:ext cx="10907680" cy="12746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Aikajänne noin 1 – 6 vuotta. Aloitus niistä, jotka ovat ilmoittaneet ostohalukkuutensa. </a:t>
            </a:r>
          </a:p>
        </p:txBody>
      </p:sp>
      <p:sp>
        <p:nvSpPr>
          <p:cNvPr id="8" name="Tekstiruutu 7">
            <a:extLst>
              <a:ext uri="{FF2B5EF4-FFF2-40B4-BE49-F238E27FC236}">
                <a16:creationId xmlns:a16="http://schemas.microsoft.com/office/drawing/2014/main" id="{6E174268-8FBF-6C8C-52B1-CDF41BAE7075}"/>
              </a:ext>
            </a:extLst>
          </p:cNvPr>
          <p:cNvSpPr txBox="1"/>
          <p:nvPr/>
        </p:nvSpPr>
        <p:spPr>
          <a:xfrm>
            <a:off x="2124255" y="5998994"/>
            <a:ext cx="9458145" cy="369332"/>
          </a:xfrm>
          <a:prstGeom prst="rect">
            <a:avLst/>
          </a:prstGeom>
          <a:noFill/>
        </p:spPr>
        <p:txBody>
          <a:bodyPr wrap="square">
            <a:spAutoFit/>
          </a:bodyPr>
          <a:lstStyle/>
          <a:p>
            <a:pPr algn="ctr"/>
            <a:r>
              <a:rPr lang="fi-FI"/>
              <a:t>Osa kohteista voi jäädä nykytilanteeseen yhteisten intressien tai erityistapausten vuoksi.</a:t>
            </a:r>
          </a:p>
        </p:txBody>
      </p:sp>
    </p:spTree>
    <p:extLst>
      <p:ext uri="{BB962C8B-B14F-4D97-AF65-F5344CB8AC3E}">
        <p14:creationId xmlns:p14="http://schemas.microsoft.com/office/powerpoint/2010/main" val="3640077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481A95-4BA3-1C31-861D-004BA61FD6FA}"/>
              </a:ext>
            </a:extLst>
          </p:cNvPr>
          <p:cNvSpPr>
            <a:spLocks noGrp="1"/>
          </p:cNvSpPr>
          <p:nvPr>
            <p:ph type="title"/>
          </p:nvPr>
        </p:nvSpPr>
        <p:spPr/>
        <p:txBody>
          <a:bodyPr/>
          <a:lstStyle/>
          <a:p>
            <a:r>
              <a:rPr lang="fi-FI" b="1"/>
              <a:t>Ennakkokysymyksiä:</a:t>
            </a:r>
          </a:p>
        </p:txBody>
      </p:sp>
      <p:sp>
        <p:nvSpPr>
          <p:cNvPr id="3" name="Sisällön paikkamerkki 2">
            <a:extLst>
              <a:ext uri="{FF2B5EF4-FFF2-40B4-BE49-F238E27FC236}">
                <a16:creationId xmlns:a16="http://schemas.microsoft.com/office/drawing/2014/main" id="{B96D5F85-1F7D-50DA-4087-5747EFB5C5EC}"/>
              </a:ext>
            </a:extLst>
          </p:cNvPr>
          <p:cNvSpPr>
            <a:spLocks noGrp="1"/>
          </p:cNvSpPr>
          <p:nvPr>
            <p:ph idx="1"/>
          </p:nvPr>
        </p:nvSpPr>
        <p:spPr>
          <a:xfrm>
            <a:off x="609600" y="1797786"/>
            <a:ext cx="11133513" cy="4017291"/>
          </a:xfrm>
        </p:spPr>
        <p:txBody>
          <a:bodyPr>
            <a:normAutofit/>
          </a:bodyPr>
          <a:lstStyle/>
          <a:p>
            <a:r>
              <a:rPr lang="fi-FI" sz="2000" b="1"/>
              <a:t>Miten kaupunki tiedottaa yhdistystä myyntiprosessin etenemisestä?</a:t>
            </a:r>
          </a:p>
          <a:p>
            <a:pPr marL="0" indent="0">
              <a:buNone/>
            </a:pPr>
            <a:r>
              <a:rPr lang="fi-FI" sz="2000" b="1"/>
              <a:t> </a:t>
            </a:r>
            <a:r>
              <a:rPr lang="fi-FI" sz="2000"/>
              <a:t>Kaupunki ottaa yhteyttä yhdistyksen puheenjohtajaan, jonka kanssa sovitaan yhdistyksen tiedottamistavoista.</a:t>
            </a:r>
          </a:p>
          <a:p>
            <a:pPr marL="0" indent="0">
              <a:buNone/>
            </a:pPr>
            <a:endParaRPr lang="fi-FI" sz="2000"/>
          </a:p>
          <a:p>
            <a:r>
              <a:rPr lang="fi-FI" sz="2000" b="1"/>
              <a:t>Kuinka paljon aikaisemmin yhdistys saa tiedon vuokratilojen myynnistä?</a:t>
            </a:r>
          </a:p>
          <a:p>
            <a:pPr marL="0" indent="0">
              <a:buNone/>
            </a:pPr>
            <a:r>
              <a:rPr lang="fi-FI" sz="2000"/>
              <a:t> TELAN päätöksen listassa on kohteet jotka laitetaan myyntiin. Suurin osa listan kohteista realisoidaan kolmen vuoden aikana.</a:t>
            </a:r>
          </a:p>
          <a:p>
            <a:pPr marL="0" indent="0">
              <a:buNone/>
            </a:pPr>
            <a:endParaRPr lang="fi-FI" sz="2000"/>
          </a:p>
          <a:p>
            <a:r>
              <a:rPr lang="fi-FI" sz="2000" b="1"/>
              <a:t>Keneltä yhdistys voi kysyä lisätietoa oman vuokratilansa tilanteesta?</a:t>
            </a:r>
          </a:p>
          <a:p>
            <a:pPr marL="0" indent="0">
              <a:buNone/>
            </a:pPr>
            <a:r>
              <a:rPr lang="fi-FI" sz="2000"/>
              <a:t> Kiinteistökehittäjä Juha Luomalta. </a:t>
            </a:r>
            <a:r>
              <a:rPr lang="fi-FI" sz="2000">
                <a:hlinkClick r:id="rId2"/>
              </a:rPr>
              <a:t>juha.luoma@pori.fi</a:t>
            </a:r>
            <a:r>
              <a:rPr lang="fi-FI" sz="2000"/>
              <a:t> </a:t>
            </a:r>
          </a:p>
        </p:txBody>
      </p:sp>
    </p:spTree>
    <p:extLst>
      <p:ext uri="{BB962C8B-B14F-4D97-AF65-F5344CB8AC3E}">
        <p14:creationId xmlns:p14="http://schemas.microsoft.com/office/powerpoint/2010/main" val="3280049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35B436-426E-859A-7AD3-F39110E781C1}"/>
              </a:ext>
            </a:extLst>
          </p:cNvPr>
          <p:cNvSpPr>
            <a:spLocks noGrp="1"/>
          </p:cNvSpPr>
          <p:nvPr>
            <p:ph type="title"/>
          </p:nvPr>
        </p:nvSpPr>
        <p:spPr/>
        <p:txBody>
          <a:bodyPr/>
          <a:lstStyle/>
          <a:p>
            <a:r>
              <a:rPr lang="fi-FI" b="1"/>
              <a:t>Ennakkokysymyksiä:</a:t>
            </a:r>
          </a:p>
        </p:txBody>
      </p:sp>
      <p:sp>
        <p:nvSpPr>
          <p:cNvPr id="3" name="Sisällön paikkamerkki 2">
            <a:extLst>
              <a:ext uri="{FF2B5EF4-FFF2-40B4-BE49-F238E27FC236}">
                <a16:creationId xmlns:a16="http://schemas.microsoft.com/office/drawing/2014/main" id="{7E5625B8-BAB3-D02E-7FA5-EE6D28274C8E}"/>
              </a:ext>
            </a:extLst>
          </p:cNvPr>
          <p:cNvSpPr>
            <a:spLocks noGrp="1"/>
          </p:cNvSpPr>
          <p:nvPr>
            <p:ph idx="1"/>
          </p:nvPr>
        </p:nvSpPr>
        <p:spPr/>
        <p:txBody>
          <a:bodyPr>
            <a:normAutofit fontScale="92500" lnSpcReduction="10000"/>
          </a:bodyPr>
          <a:lstStyle/>
          <a:p>
            <a:r>
              <a:rPr lang="fi-FI" sz="2000" b="1"/>
              <a:t>Helmikuussa 2024 oli lehdessä kirjoitus, että </a:t>
            </a:r>
            <a:r>
              <a:rPr lang="fi-FI" sz="2000" b="1" err="1"/>
              <a:t>salkutus</a:t>
            </a:r>
            <a:r>
              <a:rPr lang="fi-FI" sz="2000" b="1"/>
              <a:t> koskee 285 rakennusta, mikä tilanne on nyt? (myytävät, purettavat, säilytettävät) </a:t>
            </a:r>
          </a:p>
          <a:p>
            <a:pPr marL="0" indent="0">
              <a:buNone/>
            </a:pPr>
            <a:r>
              <a:rPr lang="fi-FI" sz="2000"/>
              <a:t>noin 10 on purettu, 2 on myyty, 2 uutta säilytettävää valmistunut.</a:t>
            </a:r>
          </a:p>
          <a:p>
            <a:pPr marL="0" indent="0">
              <a:buNone/>
            </a:pPr>
            <a:endParaRPr lang="fi-FI" sz="2000"/>
          </a:p>
          <a:p>
            <a:r>
              <a:rPr lang="fi-FI" sz="2000" b="1"/>
              <a:t>Onko kaupungilla tarjota korvaavia tiloja, jos yhdistyksen käytössä oleva tila myydään?</a:t>
            </a:r>
          </a:p>
          <a:p>
            <a:pPr marL="0" indent="0">
              <a:buNone/>
            </a:pPr>
            <a:r>
              <a:rPr lang="fi-FI" sz="2000"/>
              <a:t> Korvaavia tiloja voi kysyä </a:t>
            </a:r>
            <a:r>
              <a:rPr lang="fi-FI" sz="2000">
                <a:hlinkClick r:id="rId2"/>
              </a:rPr>
              <a:t>tilavaraus@pori.fi</a:t>
            </a:r>
            <a:r>
              <a:rPr lang="fi-FI" sz="2000"/>
              <a:t> tai </a:t>
            </a:r>
            <a:r>
              <a:rPr lang="fi-FI" sz="2000">
                <a:hlinkClick r:id="rId3"/>
              </a:rPr>
              <a:t>Tiina.kudjoi@pori.fi</a:t>
            </a:r>
            <a:r>
              <a:rPr lang="fi-FI" sz="2000"/>
              <a:t>. Tavoitteena on lisätä koulujen monikäyttöisyyttä.</a:t>
            </a:r>
          </a:p>
          <a:p>
            <a:pPr marL="0" indent="0">
              <a:buNone/>
            </a:pPr>
            <a:endParaRPr lang="fi-FI" sz="2000"/>
          </a:p>
          <a:p>
            <a:r>
              <a:rPr lang="fi-FI" sz="2000" b="1"/>
              <a:t>Yhdistyksen toiminnan kehittäminen ja ylläpitäminen on suunnitelmallista, miten kaupunki turvaa yhdistyksen toiminta-edellytyksiä, jos tilanne tilojen osalta on epävarma?</a:t>
            </a:r>
          </a:p>
          <a:p>
            <a:pPr marL="0" indent="0">
              <a:buNone/>
            </a:pPr>
            <a:r>
              <a:rPr lang="fi-FI" sz="2000"/>
              <a:t> Yhdistysten toimintaedellytyksiin voi hakea virallisesti erilaisia tukia esimerkiksi tilavuokriin/kustannuksiin. Toiminnallista ja taloudellista tukea sekä yhteistyömuotoja esitellään yhdistysyhteistyö -ohjelmassa. </a:t>
            </a:r>
          </a:p>
          <a:p>
            <a:endParaRPr lang="fi-FI"/>
          </a:p>
        </p:txBody>
      </p:sp>
    </p:spTree>
    <p:extLst>
      <p:ext uri="{BB962C8B-B14F-4D97-AF65-F5344CB8AC3E}">
        <p14:creationId xmlns:p14="http://schemas.microsoft.com/office/powerpoint/2010/main" val="1703653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0746DA-0D83-49FA-919A-D6656885260F}"/>
              </a:ext>
            </a:extLst>
          </p:cNvPr>
          <p:cNvSpPr>
            <a:spLocks noGrp="1"/>
          </p:cNvSpPr>
          <p:nvPr>
            <p:ph type="ctrTitle"/>
          </p:nvPr>
        </p:nvSpPr>
        <p:spPr>
          <a:xfrm>
            <a:off x="5312230" y="2275115"/>
            <a:ext cx="6531428" cy="2664614"/>
          </a:xfrm>
        </p:spPr>
        <p:txBody>
          <a:bodyPr>
            <a:noAutofit/>
          </a:bodyPr>
          <a:lst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r>
              <a:rPr lang="fi-FI" sz="2133" b="1"/>
              <a:t>Mikko Viitala</a:t>
            </a:r>
            <a:br>
              <a:rPr lang="fi-FI" sz="2133" b="1"/>
            </a:br>
            <a:r>
              <a:rPr lang="fi-FI" sz="2133"/>
              <a:t>​</a:t>
            </a:r>
            <a:br>
              <a:rPr lang="fi-FI" sz="2133"/>
            </a:br>
            <a:r>
              <a:rPr lang="fi-FI" sz="2133">
                <a:cs typeface="Calibri"/>
              </a:rPr>
              <a:t>tilayksikön päällikkö</a:t>
            </a:r>
            <a:br>
              <a:rPr lang="fi-FI" sz="2133"/>
            </a:br>
            <a:r>
              <a:rPr lang="fi-FI" sz="2133"/>
              <a:t>0447010908</a:t>
            </a:r>
            <a:br>
              <a:rPr lang="fi-FI" sz="2133"/>
            </a:br>
            <a:r>
              <a:rPr lang="fi-FI" sz="2133">
                <a:cs typeface="Calibri"/>
              </a:rPr>
              <a:t>mikko.viitala@pori.fi</a:t>
            </a:r>
            <a:br>
              <a:rPr lang="fi-FI" sz="2133">
                <a:cs typeface="Calibri"/>
              </a:rPr>
            </a:br>
            <a:br>
              <a:rPr lang="fi-FI" sz="2133"/>
            </a:br>
            <a:r>
              <a:rPr lang="fi-FI" sz="2133" b="1"/>
              <a:t>www.pori.fi</a:t>
            </a:r>
          </a:p>
        </p:txBody>
      </p:sp>
    </p:spTree>
    <p:extLst>
      <p:ext uri="{BB962C8B-B14F-4D97-AF65-F5344CB8AC3E}">
        <p14:creationId xmlns:p14="http://schemas.microsoft.com/office/powerpoint/2010/main" val="3065867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EFE818F7-1C22-C8E4-A82A-3A46DE9C22D2}"/>
              </a:ext>
            </a:extLst>
          </p:cNvPr>
          <p:cNvPicPr>
            <a:picLocks noChangeAspect="1"/>
          </p:cNvPicPr>
          <p:nvPr/>
        </p:nvPicPr>
        <p:blipFill>
          <a:blip r:embed="rId2"/>
          <a:stretch>
            <a:fillRect/>
          </a:stretch>
        </p:blipFill>
        <p:spPr>
          <a:xfrm>
            <a:off x="6623050" y="985622"/>
            <a:ext cx="5568951" cy="4886753"/>
          </a:xfrm>
          <a:prstGeom prst="rect">
            <a:avLst/>
          </a:prstGeom>
          <a:noFill/>
        </p:spPr>
      </p:pic>
      <p:sp>
        <p:nvSpPr>
          <p:cNvPr id="2" name="Otsikko 1">
            <a:extLst>
              <a:ext uri="{FF2B5EF4-FFF2-40B4-BE49-F238E27FC236}">
                <a16:creationId xmlns:a16="http://schemas.microsoft.com/office/drawing/2014/main" id="{0ADB95FD-9902-D28C-61DC-2DBA8882287E}"/>
              </a:ext>
            </a:extLst>
          </p:cNvPr>
          <p:cNvSpPr>
            <a:spLocks noGrp="1"/>
          </p:cNvSpPr>
          <p:nvPr>
            <p:ph type="ctrTitle"/>
          </p:nvPr>
        </p:nvSpPr>
        <p:spPr>
          <a:xfrm>
            <a:off x="341266" y="2090325"/>
            <a:ext cx="6612428" cy="2677346"/>
          </a:xfrm>
        </p:spPr>
        <p:txBody>
          <a:bodyPr anchor="ctr">
            <a:noAutofit/>
          </a:bodyPr>
          <a:lst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fi-FI" sz="5333">
                <a:latin typeface="Arial" panose="020B0604020202020204" pitchFamily="34" charset="0"/>
                <a:cs typeface="Arial" panose="020B0604020202020204" pitchFamily="34" charset="0"/>
              </a:rPr>
              <a:t>Porin kaupungin tilamahdollisuudet</a:t>
            </a:r>
          </a:p>
        </p:txBody>
      </p:sp>
    </p:spTree>
    <p:extLst>
      <p:ext uri="{BB962C8B-B14F-4D97-AF65-F5344CB8AC3E}">
        <p14:creationId xmlns:p14="http://schemas.microsoft.com/office/powerpoint/2010/main" val="3065522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069A4F8-7B02-8734-79CB-498F131EF179}"/>
              </a:ext>
            </a:extLst>
          </p:cNvPr>
          <p:cNvSpPr>
            <a:spLocks noGrp="1"/>
          </p:cNvSpPr>
          <p:nvPr>
            <p:ph type="title"/>
          </p:nvPr>
        </p:nvSpPr>
        <p:spPr/>
        <p:txBody>
          <a:bodyPr/>
          <a:lstStyle/>
          <a:p>
            <a:r>
              <a:rPr lang="fi-FI" b="1"/>
              <a:t>Tila-ilta järjestetään</a:t>
            </a:r>
          </a:p>
        </p:txBody>
      </p:sp>
      <p:sp>
        <p:nvSpPr>
          <p:cNvPr id="3" name="Sisällön paikkamerkki 2">
            <a:extLst>
              <a:ext uri="{FF2B5EF4-FFF2-40B4-BE49-F238E27FC236}">
                <a16:creationId xmlns:a16="http://schemas.microsoft.com/office/drawing/2014/main" id="{72822005-C2B8-2483-370D-026A8DDEDBB8}"/>
              </a:ext>
            </a:extLst>
          </p:cNvPr>
          <p:cNvSpPr>
            <a:spLocks noGrp="1"/>
          </p:cNvSpPr>
          <p:nvPr>
            <p:ph idx="1"/>
          </p:nvPr>
        </p:nvSpPr>
        <p:spPr/>
        <p:txBody>
          <a:bodyPr>
            <a:normAutofit/>
          </a:bodyPr>
          <a:lstStyle/>
          <a:p>
            <a:r>
              <a:rPr lang="fi-FI" sz="2800"/>
              <a:t>torstaina 28.11.2024 Cygnaeuksen ruokapalvelukeskuksella klo 16.30 alkaen. </a:t>
            </a:r>
          </a:p>
          <a:p>
            <a:r>
              <a:rPr lang="fi-FI" sz="2800"/>
              <a:t>Saavu paikalle jo n. klo 16.00-16.15, jolloin voidaan katsoa käytännön asiat kuntoon (pisteet, mahdolliset esitteet, esitystekniikka jne.)</a:t>
            </a:r>
          </a:p>
          <a:p>
            <a:pPr marL="0" indent="0">
              <a:buNone/>
            </a:pPr>
            <a:endParaRPr lang="fi-FI" sz="2800"/>
          </a:p>
        </p:txBody>
      </p:sp>
    </p:spTree>
    <p:extLst>
      <p:ext uri="{BB962C8B-B14F-4D97-AF65-F5344CB8AC3E}">
        <p14:creationId xmlns:p14="http://schemas.microsoft.com/office/powerpoint/2010/main" val="809698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F8F7CA-D674-5A5B-3A60-88682682420E}"/>
              </a:ext>
            </a:extLst>
          </p:cNvPr>
          <p:cNvSpPr>
            <a:spLocks noGrp="1"/>
          </p:cNvSpPr>
          <p:nvPr>
            <p:ph type="ctrTitle"/>
          </p:nvPr>
        </p:nvSpPr>
        <p:spPr>
          <a:xfrm>
            <a:off x="4854222" y="1834155"/>
            <a:ext cx="6304983" cy="2545934"/>
          </a:xfrm>
        </p:spPr>
        <p:txBody>
          <a:bodyPr>
            <a:normAutofit fontScale="90000"/>
          </a:bodyPr>
          <a:lstStyle/>
          <a:p>
            <a:r>
              <a:rPr lang="fi-FI" err="1"/>
              <a:t>Timmi</a:t>
            </a:r>
            <a:r>
              <a:rPr lang="fi-FI"/>
              <a:t> -tilavarausjärjestelmä </a:t>
            </a:r>
            <a:br>
              <a:rPr lang="fi-FI"/>
            </a:br>
            <a:br>
              <a:rPr lang="fi-FI"/>
            </a:br>
            <a:r>
              <a:rPr lang="fi-FI"/>
              <a:t>Liikuntapaikkojen varaukset</a:t>
            </a:r>
          </a:p>
        </p:txBody>
      </p:sp>
    </p:spTree>
    <p:extLst>
      <p:ext uri="{BB962C8B-B14F-4D97-AF65-F5344CB8AC3E}">
        <p14:creationId xmlns:p14="http://schemas.microsoft.com/office/powerpoint/2010/main" val="3422538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CA952D-699D-84E2-8B94-C2C2CDF28730}"/>
              </a:ext>
            </a:extLst>
          </p:cNvPr>
          <p:cNvSpPr>
            <a:spLocks noGrp="1"/>
          </p:cNvSpPr>
          <p:nvPr>
            <p:ph type="title"/>
          </p:nvPr>
        </p:nvSpPr>
        <p:spPr/>
        <p:txBody>
          <a:bodyPr/>
          <a:lstStyle/>
          <a:p>
            <a:r>
              <a:rPr lang="fi-FI" err="1"/>
              <a:t>Timmi</a:t>
            </a:r>
            <a:r>
              <a:rPr lang="fi-FI"/>
              <a:t>-tilavarausjärjestelmä</a:t>
            </a:r>
          </a:p>
        </p:txBody>
      </p:sp>
      <p:sp>
        <p:nvSpPr>
          <p:cNvPr id="3" name="Sisällön paikkamerkki 2">
            <a:extLst>
              <a:ext uri="{FF2B5EF4-FFF2-40B4-BE49-F238E27FC236}">
                <a16:creationId xmlns:a16="http://schemas.microsoft.com/office/drawing/2014/main" id="{CA198D38-D71F-2DCF-C7CD-23974A2DAFC5}"/>
              </a:ext>
            </a:extLst>
          </p:cNvPr>
          <p:cNvSpPr>
            <a:spLocks noGrp="1"/>
          </p:cNvSpPr>
          <p:nvPr>
            <p:ph idx="1"/>
          </p:nvPr>
        </p:nvSpPr>
        <p:spPr>
          <a:xfrm>
            <a:off x="609600" y="1600201"/>
            <a:ext cx="10570634" cy="4071867"/>
          </a:xfrm>
        </p:spPr>
        <p:txBody>
          <a:bodyPr vert="horz" lIns="91440" tIns="45720" rIns="91440" bIns="45720" rtlCol="0" anchor="t">
            <a:normAutofit/>
          </a:bodyPr>
          <a:lstStyle/>
          <a:p>
            <a:r>
              <a:rPr lang="fi-FI" sz="1800" err="1"/>
              <a:t>Timmin</a:t>
            </a:r>
            <a:r>
              <a:rPr lang="fi-FI" sz="1800"/>
              <a:t> kautta varaaminen mm.:</a:t>
            </a:r>
          </a:p>
          <a:p>
            <a:pPr lvl="1">
              <a:buFont typeface="Courier New"/>
              <a:buChar char="o"/>
            </a:pPr>
            <a:r>
              <a:rPr lang="fi-FI" sz="1800"/>
              <a:t>Liikuntapaikkojen kokous- ja harjoitustilat</a:t>
            </a:r>
          </a:p>
          <a:p>
            <a:pPr lvl="1">
              <a:buFont typeface="Courier New"/>
              <a:buChar char="o"/>
            </a:pPr>
            <a:r>
              <a:rPr lang="fi-FI" sz="1800"/>
              <a:t>Leirikeskukset (Tammi, Levo)</a:t>
            </a:r>
          </a:p>
          <a:p>
            <a:pPr lvl="1">
              <a:buFont typeface="Courier New"/>
              <a:buChar char="o"/>
            </a:pPr>
            <a:r>
              <a:rPr lang="fi-FI" sz="1800"/>
              <a:t>Koulujen liikuntasalien varaukset lisätään </a:t>
            </a:r>
            <a:r>
              <a:rPr lang="fi-FI" sz="1800" err="1"/>
              <a:t>Timmiin</a:t>
            </a:r>
            <a:r>
              <a:rPr lang="fi-FI" sz="1800"/>
              <a:t>, kun kulunvalvonta saadaan käyttöön</a:t>
            </a:r>
          </a:p>
          <a:p>
            <a:r>
              <a:rPr lang="fi-FI" sz="1800" err="1"/>
              <a:t>Timmiin</a:t>
            </a:r>
            <a:r>
              <a:rPr lang="fi-FI" sz="1800"/>
              <a:t> tarvitaan vahva tunnistautuminen. Ensimmäisellä kerralla kirjautuessa tehdään rekisteröitymishakemus. Järjestelmä lähettää viestin sähköpostiin hyväksytystä rekisteröitymisestä.</a:t>
            </a:r>
          </a:p>
          <a:p>
            <a:endParaRPr lang="fi-FI" sz="1800"/>
          </a:p>
          <a:p>
            <a:r>
              <a:rPr lang="fi-FI" sz="1800"/>
              <a:t>Yksittäisiä vuoroja voi varata 14 vuorokauden päähän.</a:t>
            </a:r>
          </a:p>
          <a:p>
            <a:endParaRPr lang="fi-FI" sz="1800"/>
          </a:p>
          <a:p>
            <a:r>
              <a:rPr lang="fi-FI" sz="1800"/>
              <a:t>Varausjärjestelmää pystyy selaamaan ilman rekisteröitymistä.</a:t>
            </a:r>
          </a:p>
          <a:p>
            <a:endParaRPr lang="fi-FI" sz="1800"/>
          </a:p>
          <a:p>
            <a:pPr marL="0" indent="0">
              <a:buNone/>
            </a:pPr>
            <a:r>
              <a:rPr lang="fi-FI" sz="1800"/>
              <a:t>Tarkemmat tiedot </a:t>
            </a:r>
            <a:r>
              <a:rPr lang="fi-FI" sz="1800" err="1"/>
              <a:t>Timmin</a:t>
            </a:r>
            <a:r>
              <a:rPr lang="fi-FI" sz="1800"/>
              <a:t> kautta varattavista tiloista ja käyttöoikeuksien laajentamisesta </a:t>
            </a:r>
            <a:r>
              <a:rPr lang="fi-FI" sz="1800">
                <a:hlinkClick r:id="rId2"/>
              </a:rPr>
              <a:t>tästä linkistä.</a:t>
            </a:r>
            <a:endParaRPr lang="fi-FI" sz="1800"/>
          </a:p>
          <a:p>
            <a:pPr marL="0" indent="0">
              <a:buNone/>
            </a:pPr>
            <a:endParaRPr lang="fi-FI"/>
          </a:p>
          <a:p>
            <a:endParaRPr lang="fi-FI"/>
          </a:p>
        </p:txBody>
      </p:sp>
    </p:spTree>
    <p:extLst>
      <p:ext uri="{BB962C8B-B14F-4D97-AF65-F5344CB8AC3E}">
        <p14:creationId xmlns:p14="http://schemas.microsoft.com/office/powerpoint/2010/main" val="1661338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E99385-EEEC-1F23-0DD5-324B5F996227}"/>
              </a:ext>
            </a:extLst>
          </p:cNvPr>
          <p:cNvSpPr>
            <a:spLocks noGrp="1"/>
          </p:cNvSpPr>
          <p:nvPr>
            <p:ph type="title"/>
          </p:nvPr>
        </p:nvSpPr>
        <p:spPr>
          <a:xfrm>
            <a:off x="609600" y="246257"/>
            <a:ext cx="10972800" cy="927964"/>
          </a:xfrm>
        </p:spPr>
        <p:txBody>
          <a:bodyPr/>
          <a:lstStyle/>
          <a:p>
            <a:r>
              <a:rPr lang="fi-FI"/>
              <a:t>Hakulomake</a:t>
            </a:r>
          </a:p>
        </p:txBody>
      </p:sp>
      <p:sp>
        <p:nvSpPr>
          <p:cNvPr id="3" name="Sisällön paikkamerkki 2">
            <a:extLst>
              <a:ext uri="{FF2B5EF4-FFF2-40B4-BE49-F238E27FC236}">
                <a16:creationId xmlns:a16="http://schemas.microsoft.com/office/drawing/2014/main" id="{047D82B3-3A39-54A1-9E90-2DA876028C98}"/>
              </a:ext>
            </a:extLst>
          </p:cNvPr>
          <p:cNvSpPr>
            <a:spLocks noGrp="1"/>
          </p:cNvSpPr>
          <p:nvPr>
            <p:ph idx="1"/>
          </p:nvPr>
        </p:nvSpPr>
        <p:spPr>
          <a:xfrm>
            <a:off x="387350" y="1388534"/>
            <a:ext cx="5321301" cy="4071867"/>
          </a:xfrm>
        </p:spPr>
        <p:txBody>
          <a:bodyPr vert="horz" lIns="91440" tIns="45720" rIns="91440" bIns="45720" rtlCol="0" anchor="t">
            <a:normAutofit/>
          </a:bodyPr>
          <a:lstStyle/>
          <a:p>
            <a:r>
              <a:rPr lang="fi-FI" sz="1800"/>
              <a:t>Mikäli tila ei ole varattavissa </a:t>
            </a:r>
            <a:r>
              <a:rPr lang="fi-FI" sz="1800" err="1"/>
              <a:t>Timmin</a:t>
            </a:r>
            <a:r>
              <a:rPr lang="fi-FI" sz="1800"/>
              <a:t> kautta, niin tilavaraus tehdään sähköiseltä hakulomakkeelta.</a:t>
            </a:r>
          </a:p>
          <a:p>
            <a:endParaRPr lang="fi-FI" sz="1800"/>
          </a:p>
          <a:p>
            <a:r>
              <a:rPr lang="fi-FI" sz="1800"/>
              <a:t>Myös vakiovuorohakemukset tehdään lomakkeen kautta.</a:t>
            </a:r>
          </a:p>
          <a:p>
            <a:endParaRPr lang="fi-FI" sz="1800"/>
          </a:p>
          <a:p>
            <a:r>
              <a:rPr lang="fi-FI" sz="1800"/>
              <a:t>Hakulomakkeelta varattavat tilat tehdään aina kirjallisesti ja hakemukseen tulee täyttää kaikki tarvittavat tiedot.</a:t>
            </a:r>
          </a:p>
          <a:p>
            <a:endParaRPr lang="fi-FI" sz="1800"/>
          </a:p>
          <a:p>
            <a:pPr marL="0" indent="0">
              <a:buNone/>
            </a:pPr>
            <a:r>
              <a:rPr lang="fi-FI" sz="1800"/>
              <a:t>Liikuntapaikkojen varaukset </a:t>
            </a:r>
            <a:r>
              <a:rPr lang="fi-FI" sz="1800">
                <a:hlinkClick r:id="rId2"/>
              </a:rPr>
              <a:t>hakulomakkeelta</a:t>
            </a:r>
            <a:r>
              <a:rPr lang="fi-FI" sz="1800"/>
              <a:t>.</a:t>
            </a:r>
          </a:p>
          <a:p>
            <a:pPr marL="0" indent="0">
              <a:buNone/>
            </a:pPr>
            <a:endParaRPr lang="fi-FI" sz="1800"/>
          </a:p>
        </p:txBody>
      </p:sp>
      <p:pic>
        <p:nvPicPr>
          <p:cNvPr id="4" name="Kuva 3" descr="Kuva, joka sisältää kohteen teksti, elektroniikka, kuvakaappaus, Fontti&#10;&#10;Kuvaus luotu automaattisesti">
            <a:extLst>
              <a:ext uri="{FF2B5EF4-FFF2-40B4-BE49-F238E27FC236}">
                <a16:creationId xmlns:a16="http://schemas.microsoft.com/office/drawing/2014/main" id="{A727C207-8B80-4446-F1FD-A03BC07B65F4}"/>
              </a:ext>
            </a:extLst>
          </p:cNvPr>
          <p:cNvPicPr>
            <a:picLocks noChangeAspect="1"/>
          </p:cNvPicPr>
          <p:nvPr/>
        </p:nvPicPr>
        <p:blipFill>
          <a:blip r:embed="rId3"/>
          <a:stretch>
            <a:fillRect/>
          </a:stretch>
        </p:blipFill>
        <p:spPr>
          <a:xfrm>
            <a:off x="5818283" y="0"/>
            <a:ext cx="6376267" cy="6858000"/>
          </a:xfrm>
          <a:prstGeom prst="rect">
            <a:avLst/>
          </a:prstGeom>
        </p:spPr>
      </p:pic>
    </p:spTree>
    <p:extLst>
      <p:ext uri="{BB962C8B-B14F-4D97-AF65-F5344CB8AC3E}">
        <p14:creationId xmlns:p14="http://schemas.microsoft.com/office/powerpoint/2010/main" val="3438375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B7DC5A84-1020-3207-65C3-F1591DEAE623}"/>
              </a:ext>
            </a:extLst>
          </p:cNvPr>
          <p:cNvSpPr>
            <a:spLocks noGrp="1"/>
          </p:cNvSpPr>
          <p:nvPr>
            <p:ph idx="1"/>
          </p:nvPr>
        </p:nvSpPr>
        <p:spPr/>
        <p:txBody>
          <a:bodyPr/>
          <a:lst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US" sz="1867">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sz="2400">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fi-FI"/>
          </a:p>
        </p:txBody>
      </p:sp>
      <p:pic>
        <p:nvPicPr>
          <p:cNvPr id="4" name="Kuva 3" descr="Kuva, joka sisältää kohteen teksti, elektroniikka, kuvakaappaus, Fontti&#10;&#10;Kuvaus luotu automaattisesti">
            <a:extLst>
              <a:ext uri="{FF2B5EF4-FFF2-40B4-BE49-F238E27FC236}">
                <a16:creationId xmlns:a16="http://schemas.microsoft.com/office/drawing/2014/main" id="{A9FAED2C-EF63-0862-66FB-7A31732C816A}"/>
              </a:ext>
            </a:extLst>
          </p:cNvPr>
          <p:cNvPicPr>
            <a:picLocks noChangeAspect="1"/>
          </p:cNvPicPr>
          <p:nvPr/>
        </p:nvPicPr>
        <p:blipFill>
          <a:blip r:embed="rId3"/>
          <a:stretch>
            <a:fillRect/>
          </a:stretch>
        </p:blipFill>
        <p:spPr>
          <a:xfrm>
            <a:off x="6078" y="-3401"/>
            <a:ext cx="5408205" cy="3652792"/>
          </a:xfrm>
          <a:prstGeom prst="rect">
            <a:avLst/>
          </a:prstGeom>
        </p:spPr>
      </p:pic>
      <p:pic>
        <p:nvPicPr>
          <p:cNvPr id="5" name="Kuva 4" descr="Kuva, joka sisältää kohteen teksti, kuvakaappaus, ohjelmisto, Verkkosivusto&#10;&#10;Kuvaus luotu automaattisesti">
            <a:extLst>
              <a:ext uri="{FF2B5EF4-FFF2-40B4-BE49-F238E27FC236}">
                <a16:creationId xmlns:a16="http://schemas.microsoft.com/office/drawing/2014/main" id="{DCC975D0-0FC5-FB9C-413D-8D44DFB630ED}"/>
              </a:ext>
            </a:extLst>
          </p:cNvPr>
          <p:cNvPicPr>
            <a:picLocks noChangeAspect="1"/>
          </p:cNvPicPr>
          <p:nvPr/>
        </p:nvPicPr>
        <p:blipFill>
          <a:blip r:embed="rId4"/>
          <a:stretch>
            <a:fillRect/>
          </a:stretch>
        </p:blipFill>
        <p:spPr>
          <a:xfrm>
            <a:off x="5404758" y="-3400"/>
            <a:ext cx="6781800" cy="3642630"/>
          </a:xfrm>
          <a:prstGeom prst="rect">
            <a:avLst/>
          </a:prstGeom>
        </p:spPr>
      </p:pic>
      <p:pic>
        <p:nvPicPr>
          <p:cNvPr id="6" name="Kuva 5" descr="Kuva, joka sisältää kohteen teksti, kuvakaappaus, ohjelmisto, Verkkosivusto&#10;&#10;Kuvaus luotu automaattisesti">
            <a:extLst>
              <a:ext uri="{FF2B5EF4-FFF2-40B4-BE49-F238E27FC236}">
                <a16:creationId xmlns:a16="http://schemas.microsoft.com/office/drawing/2014/main" id="{13994596-2038-A262-2FF8-FD437D507D33}"/>
              </a:ext>
            </a:extLst>
          </p:cNvPr>
          <p:cNvPicPr>
            <a:picLocks noChangeAspect="1"/>
          </p:cNvPicPr>
          <p:nvPr/>
        </p:nvPicPr>
        <p:blipFill>
          <a:blip r:embed="rId5"/>
          <a:stretch>
            <a:fillRect/>
          </a:stretch>
        </p:blipFill>
        <p:spPr>
          <a:xfrm>
            <a:off x="3175" y="3648075"/>
            <a:ext cx="5398770" cy="3209290"/>
          </a:xfrm>
          <a:prstGeom prst="rect">
            <a:avLst/>
          </a:prstGeom>
        </p:spPr>
      </p:pic>
      <p:pic>
        <p:nvPicPr>
          <p:cNvPr id="7" name="Kuva 6" descr="Kuva, joka sisältää kohteen teksti, kuvakaappaus, ohjelmisto, Verkkosivusto&#10;&#10;Kuvaus luotu automaattisesti">
            <a:extLst>
              <a:ext uri="{FF2B5EF4-FFF2-40B4-BE49-F238E27FC236}">
                <a16:creationId xmlns:a16="http://schemas.microsoft.com/office/drawing/2014/main" id="{F2C5DB07-19FA-F4EE-5401-594A526C6C89}"/>
              </a:ext>
            </a:extLst>
          </p:cNvPr>
          <p:cNvPicPr>
            <a:picLocks noChangeAspect="1"/>
          </p:cNvPicPr>
          <p:nvPr/>
        </p:nvPicPr>
        <p:blipFill>
          <a:blip r:embed="rId6"/>
          <a:stretch>
            <a:fillRect/>
          </a:stretch>
        </p:blipFill>
        <p:spPr>
          <a:xfrm>
            <a:off x="5407025" y="3643948"/>
            <a:ext cx="6772910" cy="3217545"/>
          </a:xfrm>
          <a:prstGeom prst="rect">
            <a:avLst/>
          </a:prstGeom>
        </p:spPr>
      </p:pic>
      <p:cxnSp>
        <p:nvCxnSpPr>
          <p:cNvPr id="9" name="Suora nuoliyhdysviiva 8">
            <a:extLst>
              <a:ext uri="{FF2B5EF4-FFF2-40B4-BE49-F238E27FC236}">
                <a16:creationId xmlns:a16="http://schemas.microsoft.com/office/drawing/2014/main" id="{D110E79F-DEE6-D1D3-8047-3629427AA0E3}"/>
              </a:ext>
            </a:extLst>
          </p:cNvPr>
          <p:cNvCxnSpPr/>
          <p:nvPr/>
        </p:nvCxnSpPr>
        <p:spPr>
          <a:xfrm>
            <a:off x="5405120" y="5080"/>
            <a:ext cx="0" cy="6868160"/>
          </a:xfrm>
          <a:prstGeom prst="straightConnector1">
            <a:avLst/>
          </a:prstGeom>
        </p:spPr>
        <p:style>
          <a:lnRef idx="3">
            <a:schemeClr val="dk1"/>
          </a:lnRef>
          <a:fillRef idx="0">
            <a:schemeClr val="dk1"/>
          </a:fillRef>
          <a:effectRef idx="2">
            <a:schemeClr val="dk1"/>
          </a:effectRef>
          <a:fontRef idx="minor">
            <a:schemeClr val="tx1"/>
          </a:fontRef>
        </p:style>
      </p:cxnSp>
      <p:cxnSp>
        <p:nvCxnSpPr>
          <p:cNvPr id="10" name="Suora nuoliyhdysviiva 9">
            <a:extLst>
              <a:ext uri="{FF2B5EF4-FFF2-40B4-BE49-F238E27FC236}">
                <a16:creationId xmlns:a16="http://schemas.microsoft.com/office/drawing/2014/main" id="{129390CC-1B37-EFF4-C47B-F6A70A2B2702}"/>
              </a:ext>
            </a:extLst>
          </p:cNvPr>
          <p:cNvCxnSpPr/>
          <p:nvPr/>
        </p:nvCxnSpPr>
        <p:spPr>
          <a:xfrm>
            <a:off x="10795" y="3632835"/>
            <a:ext cx="12171680" cy="10160"/>
          </a:xfrm>
          <a:prstGeom prst="straightConnector1">
            <a:avLst/>
          </a:prstGeom>
        </p:spPr>
        <p:style>
          <a:lnRef idx="3">
            <a:schemeClr val="dk1"/>
          </a:lnRef>
          <a:fillRef idx="0">
            <a:schemeClr val="dk1"/>
          </a:fillRef>
          <a:effectRef idx="2">
            <a:schemeClr val="dk1"/>
          </a:effectRef>
          <a:fontRef idx="minor">
            <a:schemeClr val="tx1"/>
          </a:fontRef>
        </p:style>
      </p:cxnSp>
      <p:pic>
        <p:nvPicPr>
          <p:cNvPr id="11" name="Kuva 10" descr="Kuva, joka sisältää kohteen musta, pimeys&#10;&#10;Kuvaus luotu automaattisesti">
            <a:extLst>
              <a:ext uri="{FF2B5EF4-FFF2-40B4-BE49-F238E27FC236}">
                <a16:creationId xmlns:a16="http://schemas.microsoft.com/office/drawing/2014/main" id="{B23A7953-D601-0684-89D2-854BEC9BB00C}"/>
              </a:ext>
            </a:extLst>
          </p:cNvPr>
          <p:cNvPicPr>
            <a:picLocks noChangeAspect="1"/>
          </p:cNvPicPr>
          <p:nvPr/>
        </p:nvPicPr>
        <p:blipFill>
          <a:blip r:embed="rId7"/>
          <a:stretch>
            <a:fillRect/>
          </a:stretch>
        </p:blipFill>
        <p:spPr>
          <a:xfrm>
            <a:off x="4475797" y="10477"/>
            <a:ext cx="507365" cy="507365"/>
          </a:xfrm>
          <a:prstGeom prst="rect">
            <a:avLst/>
          </a:prstGeom>
        </p:spPr>
      </p:pic>
      <p:pic>
        <p:nvPicPr>
          <p:cNvPr id="12" name="Kuva 11" descr="Kuva, joka sisältää kohteen musta, pimeys&#10;&#10;Kuvaus luotu automaattisesti">
            <a:extLst>
              <a:ext uri="{FF2B5EF4-FFF2-40B4-BE49-F238E27FC236}">
                <a16:creationId xmlns:a16="http://schemas.microsoft.com/office/drawing/2014/main" id="{130AD18A-74BB-1BAD-26B2-164F9B967253}"/>
              </a:ext>
            </a:extLst>
          </p:cNvPr>
          <p:cNvPicPr>
            <a:picLocks noChangeAspect="1"/>
          </p:cNvPicPr>
          <p:nvPr/>
        </p:nvPicPr>
        <p:blipFill>
          <a:blip r:embed="rId8"/>
          <a:stretch>
            <a:fillRect/>
          </a:stretch>
        </p:blipFill>
        <p:spPr>
          <a:xfrm>
            <a:off x="5837237" y="10477"/>
            <a:ext cx="527685" cy="507365"/>
          </a:xfrm>
          <a:prstGeom prst="rect">
            <a:avLst/>
          </a:prstGeom>
        </p:spPr>
      </p:pic>
      <p:pic>
        <p:nvPicPr>
          <p:cNvPr id="13" name="Kuva 12" descr="Kuva, joka sisältää kohteen musta, pimeys&#10;&#10;Kuvaus luotu automaattisesti">
            <a:extLst>
              <a:ext uri="{FF2B5EF4-FFF2-40B4-BE49-F238E27FC236}">
                <a16:creationId xmlns:a16="http://schemas.microsoft.com/office/drawing/2014/main" id="{068873BF-7E37-E538-4703-198CEC419BE4}"/>
              </a:ext>
            </a:extLst>
          </p:cNvPr>
          <p:cNvPicPr>
            <a:picLocks noChangeAspect="1"/>
          </p:cNvPicPr>
          <p:nvPr/>
        </p:nvPicPr>
        <p:blipFill>
          <a:blip r:embed="rId9"/>
          <a:stretch>
            <a:fillRect/>
          </a:stretch>
        </p:blipFill>
        <p:spPr>
          <a:xfrm>
            <a:off x="4475797" y="3698557"/>
            <a:ext cx="507365" cy="507365"/>
          </a:xfrm>
          <a:prstGeom prst="rect">
            <a:avLst/>
          </a:prstGeom>
        </p:spPr>
      </p:pic>
      <p:pic>
        <p:nvPicPr>
          <p:cNvPr id="14" name="Kuva 13" descr="Kuva, joka sisältää kohteen musta, pimeys&#10;&#10;Kuvaus luotu automaattisesti">
            <a:extLst>
              <a:ext uri="{FF2B5EF4-FFF2-40B4-BE49-F238E27FC236}">
                <a16:creationId xmlns:a16="http://schemas.microsoft.com/office/drawing/2014/main" id="{195BD71A-A0E1-04E3-0C7E-F36BF02ECF35}"/>
              </a:ext>
            </a:extLst>
          </p:cNvPr>
          <p:cNvPicPr>
            <a:picLocks noChangeAspect="1"/>
          </p:cNvPicPr>
          <p:nvPr/>
        </p:nvPicPr>
        <p:blipFill>
          <a:blip r:embed="rId10"/>
          <a:stretch>
            <a:fillRect/>
          </a:stretch>
        </p:blipFill>
        <p:spPr>
          <a:xfrm>
            <a:off x="5827077" y="3698557"/>
            <a:ext cx="537845" cy="507365"/>
          </a:xfrm>
          <a:prstGeom prst="rect">
            <a:avLst/>
          </a:prstGeom>
        </p:spPr>
      </p:pic>
    </p:spTree>
    <p:extLst>
      <p:ext uri="{BB962C8B-B14F-4D97-AF65-F5344CB8AC3E}">
        <p14:creationId xmlns:p14="http://schemas.microsoft.com/office/powerpoint/2010/main" val="146299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Kuva, joka sisältää kohteen teksti, elektroniikka, kuvakaappaus, ohjelmisto&#10;&#10;Kuvaus luotu automaattisesti">
            <a:extLst>
              <a:ext uri="{FF2B5EF4-FFF2-40B4-BE49-F238E27FC236}">
                <a16:creationId xmlns:a16="http://schemas.microsoft.com/office/drawing/2014/main" id="{1CDEB8B8-C632-0034-F3D9-992AB4290E6D}"/>
              </a:ext>
            </a:extLst>
          </p:cNvPr>
          <p:cNvPicPr>
            <a:picLocks noChangeAspect="1"/>
          </p:cNvPicPr>
          <p:nvPr/>
        </p:nvPicPr>
        <p:blipFill>
          <a:blip r:embed="rId3"/>
          <a:stretch>
            <a:fillRect/>
          </a:stretch>
        </p:blipFill>
        <p:spPr>
          <a:xfrm>
            <a:off x="-1587" y="1632"/>
            <a:ext cx="6100627" cy="3626758"/>
          </a:xfrm>
          <a:prstGeom prst="rect">
            <a:avLst/>
          </a:prstGeom>
        </p:spPr>
      </p:pic>
      <p:pic>
        <p:nvPicPr>
          <p:cNvPr id="7" name="Kuva 6" descr="Kuva, joka sisältää kohteen teksti, elektroniikka, kuvakaappaus, ohjelmisto&#10;&#10;Kuvaus luotu automaattisesti">
            <a:extLst>
              <a:ext uri="{FF2B5EF4-FFF2-40B4-BE49-F238E27FC236}">
                <a16:creationId xmlns:a16="http://schemas.microsoft.com/office/drawing/2014/main" id="{01775F0B-AA83-8DAF-8B46-322F27CC0483}"/>
              </a:ext>
            </a:extLst>
          </p:cNvPr>
          <p:cNvPicPr>
            <a:picLocks noChangeAspect="1"/>
          </p:cNvPicPr>
          <p:nvPr/>
        </p:nvPicPr>
        <p:blipFill>
          <a:blip r:embed="rId4"/>
          <a:stretch>
            <a:fillRect/>
          </a:stretch>
        </p:blipFill>
        <p:spPr>
          <a:xfrm>
            <a:off x="6092508" y="3493"/>
            <a:ext cx="6102985" cy="3620135"/>
          </a:xfrm>
          <a:prstGeom prst="rect">
            <a:avLst/>
          </a:prstGeom>
        </p:spPr>
      </p:pic>
      <p:pic>
        <p:nvPicPr>
          <p:cNvPr id="8" name="Kuva 7" descr="Kuva, joka sisältää kohteen teksti, kuvakaappaus, ohjelmisto, Verkkosivusto&#10;&#10;Kuvaus luotu automaattisesti">
            <a:extLst>
              <a:ext uri="{FF2B5EF4-FFF2-40B4-BE49-F238E27FC236}">
                <a16:creationId xmlns:a16="http://schemas.microsoft.com/office/drawing/2014/main" id="{70E591EE-26A1-9414-D173-3E641D4FDA59}"/>
              </a:ext>
            </a:extLst>
          </p:cNvPr>
          <p:cNvPicPr>
            <a:picLocks noChangeAspect="1"/>
          </p:cNvPicPr>
          <p:nvPr/>
        </p:nvPicPr>
        <p:blipFill>
          <a:blip r:embed="rId5"/>
          <a:stretch>
            <a:fillRect/>
          </a:stretch>
        </p:blipFill>
        <p:spPr>
          <a:xfrm>
            <a:off x="-1588" y="3630295"/>
            <a:ext cx="6099175" cy="3224530"/>
          </a:xfrm>
          <a:prstGeom prst="rect">
            <a:avLst/>
          </a:prstGeom>
        </p:spPr>
      </p:pic>
      <p:pic>
        <p:nvPicPr>
          <p:cNvPr id="9" name="Kuva 8" descr="Kuva, joka sisältää kohteen clipart, siluetti, kuvitus&#10;&#10;Kuvaus luotu automaattisesti">
            <a:extLst>
              <a:ext uri="{FF2B5EF4-FFF2-40B4-BE49-F238E27FC236}">
                <a16:creationId xmlns:a16="http://schemas.microsoft.com/office/drawing/2014/main" id="{8B29E8A3-951D-07A9-7BED-76176F76C957}"/>
              </a:ext>
            </a:extLst>
          </p:cNvPr>
          <p:cNvPicPr>
            <a:picLocks noChangeAspect="1"/>
          </p:cNvPicPr>
          <p:nvPr/>
        </p:nvPicPr>
        <p:blipFill>
          <a:blip r:embed="rId6"/>
          <a:stretch>
            <a:fillRect/>
          </a:stretch>
        </p:blipFill>
        <p:spPr>
          <a:xfrm>
            <a:off x="7771447" y="3626485"/>
            <a:ext cx="2745105" cy="2744470"/>
          </a:xfrm>
          <a:prstGeom prst="rect">
            <a:avLst/>
          </a:prstGeom>
        </p:spPr>
      </p:pic>
      <p:pic>
        <p:nvPicPr>
          <p:cNvPr id="10" name="Kuva 9" descr="Kuva, joka sisältää kohteen musta, pimeys&#10;&#10;Kuvaus luotu automaattisesti">
            <a:extLst>
              <a:ext uri="{FF2B5EF4-FFF2-40B4-BE49-F238E27FC236}">
                <a16:creationId xmlns:a16="http://schemas.microsoft.com/office/drawing/2014/main" id="{551D59A4-B9D9-7C44-7A6D-96106177F0A2}"/>
              </a:ext>
            </a:extLst>
          </p:cNvPr>
          <p:cNvPicPr>
            <a:picLocks noChangeAspect="1"/>
          </p:cNvPicPr>
          <p:nvPr/>
        </p:nvPicPr>
        <p:blipFill>
          <a:blip r:embed="rId7"/>
          <a:stretch>
            <a:fillRect/>
          </a:stretch>
        </p:blipFill>
        <p:spPr>
          <a:xfrm>
            <a:off x="5202555" y="317"/>
            <a:ext cx="516890" cy="507365"/>
          </a:xfrm>
          <a:prstGeom prst="rect">
            <a:avLst/>
          </a:prstGeom>
        </p:spPr>
      </p:pic>
      <p:pic>
        <p:nvPicPr>
          <p:cNvPr id="11" name="Kuva 10" descr="Kuva, joka sisältää kohteen musta, pimeys&#10;&#10;Kuvaus luotu automaattisesti">
            <a:extLst>
              <a:ext uri="{FF2B5EF4-FFF2-40B4-BE49-F238E27FC236}">
                <a16:creationId xmlns:a16="http://schemas.microsoft.com/office/drawing/2014/main" id="{CDD360CD-54C3-261C-9748-BD9B72D03E66}"/>
              </a:ext>
            </a:extLst>
          </p:cNvPr>
          <p:cNvPicPr>
            <a:picLocks noChangeAspect="1"/>
          </p:cNvPicPr>
          <p:nvPr/>
        </p:nvPicPr>
        <p:blipFill>
          <a:blip r:embed="rId8"/>
          <a:stretch>
            <a:fillRect/>
          </a:stretch>
        </p:blipFill>
        <p:spPr>
          <a:xfrm>
            <a:off x="6446837" y="317"/>
            <a:ext cx="527685" cy="507365"/>
          </a:xfrm>
          <a:prstGeom prst="rect">
            <a:avLst/>
          </a:prstGeom>
        </p:spPr>
      </p:pic>
      <p:pic>
        <p:nvPicPr>
          <p:cNvPr id="12" name="Kuva 11" descr="Kuva, joka sisältää kohteen musta, pimeys&#10;&#10;Kuvaus luotu automaattisesti">
            <a:extLst>
              <a:ext uri="{FF2B5EF4-FFF2-40B4-BE49-F238E27FC236}">
                <a16:creationId xmlns:a16="http://schemas.microsoft.com/office/drawing/2014/main" id="{6DC97714-0AA0-6700-695D-3930CA7F9D9B}"/>
              </a:ext>
            </a:extLst>
          </p:cNvPr>
          <p:cNvPicPr>
            <a:picLocks noChangeAspect="1"/>
          </p:cNvPicPr>
          <p:nvPr/>
        </p:nvPicPr>
        <p:blipFill>
          <a:blip r:embed="rId9"/>
          <a:stretch>
            <a:fillRect/>
          </a:stretch>
        </p:blipFill>
        <p:spPr>
          <a:xfrm>
            <a:off x="5202555" y="3627437"/>
            <a:ext cx="516890" cy="507365"/>
          </a:xfrm>
          <a:prstGeom prst="rect">
            <a:avLst/>
          </a:prstGeom>
        </p:spPr>
      </p:pic>
      <p:cxnSp>
        <p:nvCxnSpPr>
          <p:cNvPr id="13" name="Suora nuoliyhdysviiva 12">
            <a:extLst>
              <a:ext uri="{FF2B5EF4-FFF2-40B4-BE49-F238E27FC236}">
                <a16:creationId xmlns:a16="http://schemas.microsoft.com/office/drawing/2014/main" id="{670AF45C-D5EF-443D-158D-7B08AFD0EA83}"/>
              </a:ext>
            </a:extLst>
          </p:cNvPr>
          <p:cNvCxnSpPr/>
          <p:nvPr/>
        </p:nvCxnSpPr>
        <p:spPr>
          <a:xfrm>
            <a:off x="6085840" y="-5080"/>
            <a:ext cx="10160" cy="6868160"/>
          </a:xfrm>
          <a:prstGeom prst="straightConnector1">
            <a:avLst/>
          </a:prstGeom>
        </p:spPr>
        <p:style>
          <a:lnRef idx="3">
            <a:schemeClr val="dk1"/>
          </a:lnRef>
          <a:fillRef idx="0">
            <a:schemeClr val="dk1"/>
          </a:fillRef>
          <a:effectRef idx="2">
            <a:schemeClr val="dk1"/>
          </a:effectRef>
          <a:fontRef idx="minor">
            <a:schemeClr val="tx1"/>
          </a:fontRef>
        </p:style>
      </p:cxnSp>
      <p:cxnSp>
        <p:nvCxnSpPr>
          <p:cNvPr id="14" name="Suora nuoliyhdysviiva 13">
            <a:extLst>
              <a:ext uri="{FF2B5EF4-FFF2-40B4-BE49-F238E27FC236}">
                <a16:creationId xmlns:a16="http://schemas.microsoft.com/office/drawing/2014/main" id="{20D59AE0-9D55-923B-FC26-9D2A5D10494A}"/>
              </a:ext>
            </a:extLst>
          </p:cNvPr>
          <p:cNvCxnSpPr/>
          <p:nvPr/>
        </p:nvCxnSpPr>
        <p:spPr>
          <a:xfrm flipV="1">
            <a:off x="635" y="3582035"/>
            <a:ext cx="12181840" cy="10160"/>
          </a:xfrm>
          <a:prstGeom prst="straightConnector1">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5152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4C3F80-EC1E-4F09-874F-2AD7E3ACD19A}"/>
              </a:ext>
            </a:extLst>
          </p:cNvPr>
          <p:cNvSpPr>
            <a:spLocks noGrp="1"/>
          </p:cNvSpPr>
          <p:nvPr>
            <p:ph type="title"/>
          </p:nvPr>
        </p:nvSpPr>
        <p:spPr>
          <a:xfrm>
            <a:off x="609600" y="5636"/>
            <a:ext cx="10972800" cy="805668"/>
          </a:xfrm>
        </p:spPr>
        <p:txBody>
          <a:bodyPr/>
          <a:lstStyle/>
          <a:p>
            <a:r>
              <a:rPr lang="fi-FI"/>
              <a:t>Ennakkokysymykset</a:t>
            </a:r>
          </a:p>
        </p:txBody>
      </p:sp>
      <p:sp>
        <p:nvSpPr>
          <p:cNvPr id="3" name="Sisällön paikkamerkki 2">
            <a:extLst>
              <a:ext uri="{FF2B5EF4-FFF2-40B4-BE49-F238E27FC236}">
                <a16:creationId xmlns:a16="http://schemas.microsoft.com/office/drawing/2014/main" id="{48831721-951F-98E8-05D1-457CF6CD3408}"/>
              </a:ext>
            </a:extLst>
          </p:cNvPr>
          <p:cNvSpPr>
            <a:spLocks noGrp="1"/>
          </p:cNvSpPr>
          <p:nvPr>
            <p:ph idx="1"/>
          </p:nvPr>
        </p:nvSpPr>
        <p:spPr>
          <a:xfrm>
            <a:off x="609600" y="937956"/>
            <a:ext cx="10972800" cy="4977461"/>
          </a:xfrm>
        </p:spPr>
        <p:txBody>
          <a:bodyPr vert="horz" lIns="91440" tIns="45720" rIns="91440" bIns="45720" rtlCol="0" anchor="t">
            <a:normAutofit/>
          </a:bodyPr>
          <a:lstStyle/>
          <a:p>
            <a:pPr marL="0" indent="0">
              <a:buNone/>
            </a:pPr>
            <a:r>
              <a:rPr lang="fi-FI" sz="2000" b="1"/>
              <a:t>Miksi kaupungin tilavuokraus hinnoittelee esim. koulujen liikuntatilojen vuokrat elinkeinotoiminnan mukaisesti aina, kun tapahtumassa on sisäänpääsymaksu? Näin myös siinä tapauksessa, kun sisäänpääsymaksu on vain muutaman euron ja sen tarkoituksena on kattaa tilavuokran ja järjestelyjen kustannuksia, ei voiton tavoittelu.</a:t>
            </a:r>
          </a:p>
          <a:p>
            <a:pPr marL="0" indent="0">
              <a:buNone/>
            </a:pPr>
            <a:endParaRPr lang="fi-FI"/>
          </a:p>
          <a:p>
            <a:r>
              <a:rPr lang="fi-FI" sz="1800"/>
              <a:t>Yksittäisen pääsymaksullisen tapahtuman on katsottu olevan verrannollinen yksittäiseen kaupalliseen tapahtumaan tai elinkeinotoimintaan. Yksittäisen tapahtuman pääsymaksun suuruutta ja tapahtuman pääsymaksutuloja olisi käytännössä erittäin hankala huomioida vuokran suuruudessa.</a:t>
            </a:r>
          </a:p>
          <a:p>
            <a:endParaRPr lang="fi-FI" sz="1500"/>
          </a:p>
          <a:p>
            <a:pPr marL="0" indent="0">
              <a:spcBef>
                <a:spcPts val="20"/>
              </a:spcBef>
              <a:buNone/>
            </a:pPr>
            <a:r>
              <a:rPr lang="fi-FI" sz="2000" b="1"/>
              <a:t>Saadaanko ensi keväänä fysiikkatilojen ja koulun salien tilajaot tehtyä seurojen kanssa yhteistyöllä?</a:t>
            </a:r>
          </a:p>
          <a:p>
            <a:pPr marL="0" indent="0">
              <a:spcBef>
                <a:spcPts val="20"/>
              </a:spcBef>
              <a:buNone/>
            </a:pPr>
            <a:endParaRPr lang="fi-FI" sz="1800" b="1"/>
          </a:p>
          <a:p>
            <a:pPr>
              <a:spcBef>
                <a:spcPts val="20"/>
              </a:spcBef>
            </a:pPr>
            <a:r>
              <a:rPr lang="fi-FI" sz="1800"/>
              <a:t>Varattavia koulujen liikuntasaleja on yhteensä 27 kappaletta, ja näitä tiloja hakee noin 70 toimijaa. Käyttäjiä ja tiloja on paljon. Lisäksi huomioitavana on sekä toimijoiden alueelliset toiveet, että lajien ja toiminnan erityistarpeet. Tästä syystä tilojen jakoa ei ole suunniteltu toteutettavan yhdessä seurojen kanssa. Seurojen tarpeita ja toiveita pyritään kuitenkin huomioimaan tilojen jakamisessa.</a:t>
            </a:r>
          </a:p>
          <a:p>
            <a:pPr marL="285750" indent="-285750">
              <a:spcBef>
                <a:spcPts val="20"/>
              </a:spcBef>
            </a:pPr>
            <a:endParaRPr lang="fi-FI" sz="1800" b="1"/>
          </a:p>
          <a:p>
            <a:pPr marL="0" indent="0">
              <a:buNone/>
            </a:pPr>
            <a:endParaRPr lang="fi-FI"/>
          </a:p>
        </p:txBody>
      </p:sp>
    </p:spTree>
    <p:extLst>
      <p:ext uri="{BB962C8B-B14F-4D97-AF65-F5344CB8AC3E}">
        <p14:creationId xmlns:p14="http://schemas.microsoft.com/office/powerpoint/2010/main" val="407903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553123-6E5F-BA4A-9937-CD463AFB9921}"/>
              </a:ext>
            </a:extLst>
          </p:cNvPr>
          <p:cNvSpPr>
            <a:spLocks noGrp="1"/>
          </p:cNvSpPr>
          <p:nvPr>
            <p:ph type="title"/>
          </p:nvPr>
        </p:nvSpPr>
        <p:spPr>
          <a:xfrm>
            <a:off x="609600" y="276314"/>
            <a:ext cx="10972800" cy="927964"/>
          </a:xfrm>
        </p:spPr>
        <p:txBody>
          <a:bodyPr/>
          <a:lstStyle/>
          <a:p>
            <a:r>
              <a:rPr lang="fi-FI" b="1"/>
              <a:t>Linkit ja yhteystiedot</a:t>
            </a:r>
          </a:p>
        </p:txBody>
      </p:sp>
      <p:sp>
        <p:nvSpPr>
          <p:cNvPr id="3" name="Sisällön paikkamerkki 2">
            <a:extLst>
              <a:ext uri="{FF2B5EF4-FFF2-40B4-BE49-F238E27FC236}">
                <a16:creationId xmlns:a16="http://schemas.microsoft.com/office/drawing/2014/main" id="{9A6FE3AB-174B-27E4-BE84-04E2B0EDB2BE}"/>
              </a:ext>
            </a:extLst>
          </p:cNvPr>
          <p:cNvSpPr>
            <a:spLocks noGrp="1"/>
          </p:cNvSpPr>
          <p:nvPr>
            <p:ph idx="1"/>
          </p:nvPr>
        </p:nvSpPr>
        <p:spPr>
          <a:xfrm>
            <a:off x="609600" y="1397001"/>
            <a:ext cx="10972800" cy="4071867"/>
          </a:xfrm>
        </p:spPr>
        <p:txBody>
          <a:bodyPr vert="horz" lIns="91440" tIns="45720" rIns="91440" bIns="45720" rtlCol="0" anchor="t">
            <a:noAutofit/>
          </a:bodyPr>
          <a:lstStyle/>
          <a:p>
            <a:pPr marL="0" indent="0">
              <a:buNone/>
            </a:pPr>
            <a:r>
              <a:rPr lang="fi-FI" sz="2000" b="1">
                <a:hlinkClick r:id="rId2"/>
              </a:rPr>
              <a:t>Timmin kautta varattavat tilat ja ohjeistus</a:t>
            </a:r>
            <a:endParaRPr lang="fi-FI" sz="2000" b="1"/>
          </a:p>
          <a:p>
            <a:pPr marL="0" indent="0">
              <a:buNone/>
            </a:pPr>
            <a:endParaRPr lang="fi-FI" sz="2000" b="1"/>
          </a:p>
          <a:p>
            <a:pPr marL="0" indent="0">
              <a:buNone/>
            </a:pPr>
            <a:r>
              <a:rPr lang="fi-FI" sz="2000" b="1">
                <a:hlinkClick r:id="rId3"/>
              </a:rPr>
              <a:t>Hakulomakkeelta varattavat tilat ja ohjeistus</a:t>
            </a:r>
            <a:endParaRPr lang="fi-FI" sz="2000" b="1"/>
          </a:p>
          <a:p>
            <a:pPr marL="0" indent="0">
              <a:buNone/>
            </a:pPr>
            <a:endParaRPr lang="fi-FI" sz="2000" b="1"/>
          </a:p>
          <a:p>
            <a:pPr marL="0" indent="0">
              <a:buNone/>
            </a:pPr>
            <a:r>
              <a:rPr lang="fi-FI" sz="2000" b="1">
                <a:hlinkClick r:id="rId4"/>
              </a:rPr>
              <a:t>Timmi sisäänkirjautuminen (Porin kaupunki)</a:t>
            </a:r>
            <a:endParaRPr lang="fi-FI" sz="2000" b="1"/>
          </a:p>
          <a:p>
            <a:pPr marL="0" indent="0">
              <a:buNone/>
            </a:pPr>
            <a:endParaRPr lang="fi-FI" sz="2000" b="1"/>
          </a:p>
          <a:p>
            <a:pPr marL="0" indent="0">
              <a:buNone/>
            </a:pPr>
            <a:r>
              <a:rPr lang="fi-FI" sz="2000" b="1">
                <a:hlinkClick r:id="rId5"/>
              </a:rPr>
              <a:t>Pori liikuntapaikat</a:t>
            </a:r>
            <a:endParaRPr lang="fi-FI" sz="2000" b="1"/>
          </a:p>
          <a:p>
            <a:pPr marL="0" indent="0">
              <a:buNone/>
            </a:pPr>
            <a:endParaRPr lang="fi-FI" sz="2000"/>
          </a:p>
          <a:p>
            <a:pPr marL="0" indent="0">
              <a:buNone/>
            </a:pPr>
            <a:r>
              <a:rPr lang="fi-FI" sz="2000" b="1"/>
              <a:t>Tilavarauksien yhteystiedot:</a:t>
            </a:r>
          </a:p>
          <a:p>
            <a:pPr marL="0" indent="0">
              <a:buNone/>
            </a:pPr>
            <a:r>
              <a:rPr lang="fi-FI" sz="2000"/>
              <a:t>Porin Leijona, Yrjönkatu 6, palveluaika ark. 9-15</a:t>
            </a:r>
          </a:p>
          <a:p>
            <a:pPr marL="0" indent="0">
              <a:buNone/>
            </a:pPr>
            <a:r>
              <a:rPr lang="fi-FI" sz="2000">
                <a:hlinkClick r:id="rId6"/>
              </a:rPr>
              <a:t>Tilavaraus@pori.fi</a:t>
            </a:r>
            <a:r>
              <a:rPr lang="fi-FI" sz="2000"/>
              <a:t>  / 044 701 1427</a:t>
            </a:r>
          </a:p>
        </p:txBody>
      </p:sp>
    </p:spTree>
    <p:extLst>
      <p:ext uri="{BB962C8B-B14F-4D97-AF65-F5344CB8AC3E}">
        <p14:creationId xmlns:p14="http://schemas.microsoft.com/office/powerpoint/2010/main" val="4078647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0746DA-0D83-49FA-919A-D6656885260F}"/>
              </a:ext>
            </a:extLst>
          </p:cNvPr>
          <p:cNvSpPr>
            <a:spLocks noGrp="1"/>
          </p:cNvSpPr>
          <p:nvPr>
            <p:ph type="ctrTitle"/>
          </p:nvPr>
        </p:nvSpPr>
        <p:spPr>
          <a:xfrm>
            <a:off x="5312230" y="2275115"/>
            <a:ext cx="6531428" cy="2664614"/>
          </a:xfrm>
        </p:spPr>
        <p:txBody>
          <a:bodyPr>
            <a:noAutofit/>
          </a:bodyPr>
          <a:lst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r>
              <a:rPr lang="fi-FI" sz="2133" b="1"/>
              <a:t>Manu Lahtinen</a:t>
            </a:r>
            <a:br>
              <a:rPr lang="fi-FI" sz="2133" b="1"/>
            </a:br>
            <a:r>
              <a:rPr lang="fi-FI" sz="2133"/>
              <a:t>​</a:t>
            </a:r>
            <a:br>
              <a:rPr lang="fi-FI" sz="2133"/>
            </a:br>
            <a:r>
              <a:rPr lang="fi-FI" sz="2133">
                <a:cs typeface="Calibri"/>
              </a:rPr>
              <a:t>Liikunnallisen elämäntavan asiantuntija</a:t>
            </a:r>
            <a:br>
              <a:rPr lang="fi-FI" sz="2133">
                <a:cs typeface="Calibri"/>
              </a:rPr>
            </a:br>
            <a:r>
              <a:rPr lang="fi-FI" sz="2133">
                <a:cs typeface="Calibri"/>
              </a:rPr>
              <a:t>0505664968</a:t>
            </a:r>
            <a:br>
              <a:rPr lang="fi-FI" sz="2133"/>
            </a:br>
            <a:r>
              <a:rPr lang="fi-FI" sz="2133"/>
              <a:t>manu.lahtinen@pori.fi</a:t>
            </a:r>
            <a:br>
              <a:rPr lang="fi-FI" sz="2133">
                <a:cs typeface="Calibri"/>
              </a:rPr>
            </a:br>
            <a:br>
              <a:rPr lang="fi-FI" sz="2133"/>
            </a:br>
            <a:r>
              <a:rPr lang="fi-FI" sz="2133" b="1"/>
              <a:t>www.pori.fi</a:t>
            </a:r>
          </a:p>
        </p:txBody>
      </p:sp>
    </p:spTree>
    <p:extLst>
      <p:ext uri="{BB962C8B-B14F-4D97-AF65-F5344CB8AC3E}">
        <p14:creationId xmlns:p14="http://schemas.microsoft.com/office/powerpoint/2010/main" val="2155705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F8F7CA-D674-5A5B-3A60-88682682420E}"/>
              </a:ext>
            </a:extLst>
          </p:cNvPr>
          <p:cNvSpPr>
            <a:spLocks noGrp="1"/>
          </p:cNvSpPr>
          <p:nvPr>
            <p:ph type="ctrTitle"/>
          </p:nvPr>
        </p:nvSpPr>
        <p:spPr/>
        <p:txBody>
          <a:bodyPr>
            <a:normAutofit/>
          </a:bodyPr>
          <a:lstStyle/>
          <a:p>
            <a:r>
              <a:rPr lang="fi-FI"/>
              <a:t>Kirjaston tilat yhdistyksille</a:t>
            </a:r>
          </a:p>
        </p:txBody>
      </p:sp>
      <p:sp>
        <p:nvSpPr>
          <p:cNvPr id="3" name="Alaotsikko 2">
            <a:extLst>
              <a:ext uri="{FF2B5EF4-FFF2-40B4-BE49-F238E27FC236}">
                <a16:creationId xmlns:a16="http://schemas.microsoft.com/office/drawing/2014/main" id="{4D6D3A03-5644-92C7-635C-BA417883B220}"/>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3771728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12B070-E606-872F-B927-ACFF0B85A1F0}"/>
              </a:ext>
            </a:extLst>
          </p:cNvPr>
          <p:cNvSpPr>
            <a:spLocks noGrp="1"/>
          </p:cNvSpPr>
          <p:nvPr>
            <p:ph type="title"/>
          </p:nvPr>
        </p:nvSpPr>
        <p:spPr/>
        <p:txBody>
          <a:bodyPr>
            <a:normAutofit/>
          </a:bodyPr>
          <a:lst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fi-FI" sz="3600" b="1">
                <a:latin typeface="Arial" panose="020B0604020202020204" pitchFamily="34" charset="0"/>
                <a:cs typeface="Arial" panose="020B0604020202020204" pitchFamily="34" charset="0"/>
              </a:rPr>
              <a:t>Kirjaston tilat yhdistyksille</a:t>
            </a:r>
          </a:p>
        </p:txBody>
      </p:sp>
      <p:sp>
        <p:nvSpPr>
          <p:cNvPr id="3" name="Sisällön paikkamerkki 2">
            <a:extLst>
              <a:ext uri="{FF2B5EF4-FFF2-40B4-BE49-F238E27FC236}">
                <a16:creationId xmlns:a16="http://schemas.microsoft.com/office/drawing/2014/main" id="{B7DC5A84-1020-3207-65C3-F1591DEAE623}"/>
              </a:ext>
            </a:extLst>
          </p:cNvPr>
          <p:cNvSpPr>
            <a:spLocks noGrp="1"/>
          </p:cNvSpPr>
          <p:nvPr>
            <p:ph idx="1"/>
          </p:nvPr>
        </p:nvSpPr>
        <p:spPr/>
        <p:txBody>
          <a:bodyPr>
            <a:normAutofit/>
          </a:bodyPr>
          <a:lst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85750" indent="-285750"/>
            <a:r>
              <a:rPr lang="fi-FI" sz="2000">
                <a:latin typeface="Arial" panose="020B0604020202020204" pitchFamily="34" charset="0"/>
                <a:cs typeface="Arial" panose="020B0604020202020204" pitchFamily="34" charset="0"/>
              </a:rPr>
              <a:t>Kirjastosta löydät erilaisia tiloja harrastamiseen, kokoontumiseen ja työskentelyyn.</a:t>
            </a:r>
          </a:p>
          <a:p>
            <a:pPr marL="285750" indent="-285750"/>
            <a:r>
              <a:rPr lang="fi-FI" sz="2000">
                <a:latin typeface="Arial" panose="020B0604020202020204" pitchFamily="34" charset="0"/>
                <a:cs typeface="Arial" panose="020B0604020202020204" pitchFamily="34" charset="0"/>
              </a:rPr>
              <a:t>Kaikki kirjaston asiakastilat ovat käytettävissäsi kirjaston aukioloaikoina. Kokoontua voi myös omatoimiaikoina (edellyttää kaikkein osallistujien sisään kirjautumista).</a:t>
            </a:r>
          </a:p>
          <a:p>
            <a:pPr marL="285750" indent="-285750"/>
            <a:r>
              <a:rPr lang="fi-FI" sz="2000">
                <a:latin typeface="Arial" panose="020B0604020202020204" pitchFamily="34" charset="0"/>
                <a:cs typeface="Arial" panose="020B0604020202020204" pitchFamily="34" charset="0"/>
              </a:rPr>
              <a:t>Ota yhteyttä omaan kirjastoosi ja kysy tarvittaessa lisätietoja. Linkki yhteystietoihimme: </a:t>
            </a:r>
            <a:r>
              <a:rPr lang="fi-FI" sz="2000">
                <a:latin typeface="Arial" panose="020B0604020202020204" pitchFamily="34" charset="0"/>
                <a:cs typeface="Arial" panose="020B0604020202020204" pitchFamily="34" charset="0"/>
                <a:hlinkClick r:id="rId3"/>
              </a:rPr>
              <a:t>https://kirjasto.pori.fi/yhteystiedot/</a:t>
            </a:r>
            <a:endParaRPr lang="fi-FI" sz="2000">
              <a:latin typeface="Arial" panose="020B0604020202020204" pitchFamily="34" charset="0"/>
              <a:cs typeface="Arial" panose="020B0604020202020204" pitchFamily="34" charset="0"/>
            </a:endParaRPr>
          </a:p>
          <a:p>
            <a:pPr marL="285750" indent="-285750"/>
            <a:r>
              <a:rPr lang="fi-FI" sz="2000">
                <a:latin typeface="Arial" panose="020B0604020202020204" pitchFamily="34" charset="0"/>
                <a:cs typeface="Arial" panose="020B0604020202020204" pitchFamily="34" charset="0"/>
              </a:rPr>
              <a:t>Voit myös varata erillisiä tiloja kokonaan omaan käyttöösi. </a:t>
            </a:r>
            <a:r>
              <a:rPr lang="fi-FI" sz="2000">
                <a:latin typeface="Arial" panose="020B0604020202020204" pitchFamily="34" charset="0"/>
                <a:ea typeface="Times New Roman" panose="02020603050405020304" pitchFamily="18" charset="0"/>
                <a:cs typeface="Times New Roman" panose="02020603050405020304" pitchFamily="18" charset="0"/>
              </a:rPr>
              <a:t>Varattavia tiloja on pääkirjastossa ja Noormarkun kirjastossa. Useimmat tilat ovat maksuttomia.</a:t>
            </a:r>
          </a:p>
          <a:p>
            <a:pPr marL="285750" indent="-285750"/>
            <a:r>
              <a:rPr lang="fi-FI" sz="2000">
                <a:latin typeface="Arial" panose="020B0604020202020204" pitchFamily="34" charset="0"/>
                <a:ea typeface="Times New Roman" panose="02020603050405020304" pitchFamily="18" charset="0"/>
                <a:cs typeface="Times New Roman" panose="02020603050405020304" pitchFamily="18" charset="0"/>
              </a:rPr>
              <a:t>Lisätietoa varattavista tiloista löydät kootusti kirjaston verkkosivuilta: </a:t>
            </a:r>
            <a:r>
              <a:rPr lang="fi-FI" sz="2000">
                <a:latin typeface="Arial" panose="020B0604020202020204" pitchFamily="34" charset="0"/>
                <a:ea typeface="Times New Roman" panose="02020603050405020304" pitchFamily="18" charset="0"/>
                <a:cs typeface="Times New Roman" panose="02020603050405020304" pitchFamily="18" charset="0"/>
                <a:hlinkClick r:id="rId4"/>
              </a:rPr>
              <a:t>https://kirjasto.pori.fi/palvelut/tilat/</a:t>
            </a:r>
            <a:endParaRPr lang="fi-FI" sz="2000">
              <a:latin typeface="Arial" panose="020B0604020202020204" pitchFamily="34" charset="0"/>
              <a:ea typeface="Times New Roman" panose="02020603050405020304" pitchFamily="18" charset="0"/>
              <a:cs typeface="Times New Roman" panose="02020603050405020304" pitchFamily="18" charset="0"/>
            </a:endParaRPr>
          </a:p>
          <a:p>
            <a:pPr marL="285750" indent="-285750"/>
            <a:r>
              <a:rPr lang="fi-FI" sz="2000">
                <a:latin typeface="Arial" panose="020B0604020202020204" pitchFamily="34" charset="0"/>
                <a:ea typeface="Times New Roman" panose="02020603050405020304" pitchFamily="18" charset="0"/>
                <a:cs typeface="Times New Roman" panose="02020603050405020304" pitchFamily="18" charset="0"/>
              </a:rPr>
              <a:t>Myös pääkirjaston kahvilassa voi kokoontua ja sieltä voit tilata kokoustarjoilut. Kysy kahvilaa myös yksityistilaisuuksiin. Yhteydenotot </a:t>
            </a:r>
            <a:r>
              <a:rPr lang="fi-FI" sz="2000">
                <a:latin typeface="Arial" panose="020B0604020202020204" pitchFamily="34" charset="0"/>
                <a:ea typeface="Times New Roman" panose="02020603050405020304" pitchFamily="18" charset="0"/>
                <a:cs typeface="Times New Roman" panose="02020603050405020304" pitchFamily="18" charset="0"/>
                <a:hlinkClick r:id="rId5"/>
              </a:rPr>
              <a:t>porin.kirjastonkahvila@gmail.com</a:t>
            </a:r>
            <a:r>
              <a:rPr lang="fi-FI" sz="2000">
                <a:latin typeface="Arial" panose="020B0604020202020204" pitchFamily="34" charset="0"/>
                <a:ea typeface="Times New Roman" panose="02020603050405020304" pitchFamily="18" charset="0"/>
                <a:cs typeface="Times New Roman" panose="02020603050405020304" pitchFamily="18" charset="0"/>
              </a:rPr>
              <a:t> tai 044 701 5880. Kahvilaa ylläpitää yksityinen yrittäjä.</a:t>
            </a:r>
          </a:p>
          <a:p>
            <a:pPr marL="0" indent="0">
              <a:buNone/>
            </a:pPr>
            <a:endParaRPr lang="fi-FI" sz="1600">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fi-FI" sz="1600">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sz="2400">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fi-FI"/>
          </a:p>
        </p:txBody>
      </p:sp>
    </p:spTree>
    <p:extLst>
      <p:ext uri="{BB962C8B-B14F-4D97-AF65-F5344CB8AC3E}">
        <p14:creationId xmlns:p14="http://schemas.microsoft.com/office/powerpoint/2010/main" val="2297037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16E27D-D0FD-6116-E1B4-7446F080AA56}"/>
              </a:ext>
            </a:extLst>
          </p:cNvPr>
          <p:cNvSpPr>
            <a:spLocks noGrp="1"/>
          </p:cNvSpPr>
          <p:nvPr>
            <p:ph type="title"/>
          </p:nvPr>
        </p:nvSpPr>
        <p:spPr/>
        <p:txBody>
          <a:bodyPr>
            <a:normAutofit/>
          </a:bodyPr>
          <a:lst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fi-FI" sz="3733" b="1"/>
              <a:t>Tila-ilta ohjelma </a:t>
            </a:r>
          </a:p>
        </p:txBody>
      </p:sp>
      <p:sp>
        <p:nvSpPr>
          <p:cNvPr id="3" name="Sisällön paikkamerkki 2">
            <a:extLst>
              <a:ext uri="{FF2B5EF4-FFF2-40B4-BE49-F238E27FC236}">
                <a16:creationId xmlns:a16="http://schemas.microsoft.com/office/drawing/2014/main" id="{FE6E8404-AE44-7924-21F4-5B37E021A7A6}"/>
              </a:ext>
            </a:extLst>
          </p:cNvPr>
          <p:cNvSpPr>
            <a:spLocks noGrp="1"/>
          </p:cNvSpPr>
          <p:nvPr>
            <p:ph idx="1"/>
          </p:nvPr>
        </p:nvSpPr>
        <p:spPr>
          <a:xfrm>
            <a:off x="609600" y="1123953"/>
            <a:ext cx="10972800" cy="4548116"/>
          </a:xfrm>
        </p:spPr>
        <p:txBody>
          <a:bodyPr vert="horz" lIns="121920" tIns="60960" rIns="121920" bIns="60960" rtlCol="0" anchor="t">
            <a:normAutofit/>
          </a:bodyPr>
          <a:lst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indent="0">
              <a:buNone/>
            </a:pPr>
            <a:endParaRPr lang="fi-FI" sz="3600" dirty="0">
              <a:latin typeface="Aptos"/>
            </a:endParaRPr>
          </a:p>
          <a:p>
            <a:pPr indent="0">
              <a:buNone/>
            </a:pPr>
            <a:r>
              <a:rPr lang="fi-FI" sz="3600" b="1" dirty="0">
                <a:latin typeface="Aptos"/>
              </a:rPr>
              <a:t>Osio 1</a:t>
            </a:r>
          </a:p>
          <a:p>
            <a:pPr indent="0">
              <a:buNone/>
            </a:pPr>
            <a:br>
              <a:rPr lang="fi-FI" sz="3600" dirty="0">
                <a:latin typeface="Aptos"/>
              </a:rPr>
            </a:br>
            <a:r>
              <a:rPr lang="fi-FI" dirty="0"/>
              <a:t>Klo 16.30 – 17.00 Kahvitus ja vapaata verkostoitumista</a:t>
            </a:r>
          </a:p>
          <a:p>
            <a:pPr indent="0">
              <a:buNone/>
            </a:pPr>
            <a:r>
              <a:rPr lang="fi-FI" dirty="0"/>
              <a:t>Klo 17.01 - 17.05 Tervetuloa tilaisuuteen! (Annika)</a:t>
            </a:r>
          </a:p>
          <a:p>
            <a:pPr indent="0">
              <a:buNone/>
            </a:pPr>
            <a:r>
              <a:rPr lang="fi-FI" dirty="0"/>
              <a:t>Klo 17.05 - 17.15 Myynti- ja purkulistalla olevat kiinteistöt/tilat –prosessi (Mikko)</a:t>
            </a:r>
          </a:p>
          <a:p>
            <a:pPr indent="0">
              <a:buNone/>
            </a:pPr>
            <a:r>
              <a:rPr lang="fi-FI" dirty="0"/>
              <a:t>Klo 17.15 - 17.35 Kysymyksiä ja vastauksia -osio (etukäteen kysymykset ilmoittautumisen yhteydessä+ yleisöstä) </a:t>
            </a:r>
          </a:p>
          <a:p>
            <a:pPr indent="0">
              <a:buNone/>
            </a:pPr>
            <a:endParaRPr lang="fi-FI" dirty="0"/>
          </a:p>
          <a:p>
            <a:pPr marL="609585" lvl="1" indent="0">
              <a:buNone/>
            </a:pPr>
            <a:endParaRPr lang="fi-FI" sz="1467" dirty="0">
              <a:solidFill>
                <a:srgbClr val="FF0000"/>
              </a:solidFill>
              <a:latin typeface="Aptos"/>
            </a:endParaRPr>
          </a:p>
        </p:txBody>
      </p:sp>
    </p:spTree>
    <p:extLst>
      <p:ext uri="{BB962C8B-B14F-4D97-AF65-F5344CB8AC3E}">
        <p14:creationId xmlns:p14="http://schemas.microsoft.com/office/powerpoint/2010/main" val="2866561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12B070-E606-872F-B927-ACFF0B85A1F0}"/>
              </a:ext>
            </a:extLst>
          </p:cNvPr>
          <p:cNvSpPr>
            <a:spLocks noGrp="1"/>
          </p:cNvSpPr>
          <p:nvPr>
            <p:ph type="title"/>
          </p:nvPr>
        </p:nvSpPr>
        <p:spPr/>
        <p:txBody>
          <a:bodyPr>
            <a:normAutofit/>
          </a:bodyPr>
          <a:lst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fi-FI" sz="3600" b="1">
                <a:latin typeface="Arial" panose="020B0604020202020204" pitchFamily="34" charset="0"/>
                <a:cs typeface="Arial" panose="020B0604020202020204" pitchFamily="34" charset="0"/>
              </a:rPr>
              <a:t>Tapahtumat, näyttelyt ja vierailut</a:t>
            </a:r>
          </a:p>
        </p:txBody>
      </p:sp>
      <p:sp>
        <p:nvSpPr>
          <p:cNvPr id="3" name="Sisällön paikkamerkki 2">
            <a:extLst>
              <a:ext uri="{FF2B5EF4-FFF2-40B4-BE49-F238E27FC236}">
                <a16:creationId xmlns:a16="http://schemas.microsoft.com/office/drawing/2014/main" id="{B7DC5A84-1020-3207-65C3-F1591DEAE623}"/>
              </a:ext>
            </a:extLst>
          </p:cNvPr>
          <p:cNvSpPr>
            <a:spLocks noGrp="1"/>
          </p:cNvSpPr>
          <p:nvPr>
            <p:ph idx="1"/>
          </p:nvPr>
        </p:nvSpPr>
        <p:spPr/>
        <p:txBody>
          <a:bodyPr/>
          <a:lst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342900"/>
            <a:r>
              <a:rPr lang="en-US" sz="2000" err="1">
                <a:effectLst/>
                <a:latin typeface="Arial" panose="020B0604020202020204" pitchFamily="34" charset="0"/>
                <a:ea typeface="Times New Roman" panose="02020603050405020304" pitchFamily="18" charset="0"/>
                <a:cs typeface="Times New Roman" panose="02020603050405020304" pitchFamily="18" charset="0"/>
              </a:rPr>
              <a:t>Haluaisitko</a:t>
            </a:r>
            <a:r>
              <a:rPr lang="en-US" sz="2000">
                <a:effectLst/>
                <a:latin typeface="Arial" panose="020B0604020202020204" pitchFamily="34" charset="0"/>
                <a:ea typeface="Times New Roman" panose="02020603050405020304" pitchFamily="18" charset="0"/>
                <a:cs typeface="Times New Roman" panose="02020603050405020304" pitchFamily="18" charset="0"/>
              </a:rPr>
              <a:t> </a:t>
            </a:r>
            <a:r>
              <a:rPr lang="en-US" sz="2000" err="1">
                <a:effectLst/>
                <a:latin typeface="Arial" panose="020B0604020202020204" pitchFamily="34" charset="0"/>
                <a:ea typeface="Times New Roman" panose="02020603050405020304" pitchFamily="18" charset="0"/>
                <a:cs typeface="Times New Roman" panose="02020603050405020304" pitchFamily="18" charset="0"/>
              </a:rPr>
              <a:t>järjestää</a:t>
            </a:r>
            <a:r>
              <a:rPr lang="en-US" sz="2000">
                <a:effectLst/>
                <a:latin typeface="Arial" panose="020B0604020202020204" pitchFamily="34" charset="0"/>
                <a:ea typeface="Times New Roman" panose="02020603050405020304" pitchFamily="18" charset="0"/>
                <a:cs typeface="Times New Roman" panose="02020603050405020304" pitchFamily="18" charset="0"/>
              </a:rPr>
              <a:t> </a:t>
            </a:r>
            <a:r>
              <a:rPr lang="en-US" sz="2000" err="1">
                <a:effectLst/>
                <a:latin typeface="Arial" panose="020B0604020202020204" pitchFamily="34" charset="0"/>
                <a:ea typeface="Times New Roman" panose="02020603050405020304" pitchFamily="18" charset="0"/>
                <a:cs typeface="Times New Roman" panose="02020603050405020304" pitchFamily="18" charset="0"/>
              </a:rPr>
              <a:t>avoimen</a:t>
            </a:r>
            <a:r>
              <a:rPr lang="en-US" sz="2000">
                <a:effectLst/>
                <a:latin typeface="Arial" panose="020B0604020202020204" pitchFamily="34" charset="0"/>
                <a:ea typeface="Times New Roman" panose="02020603050405020304" pitchFamily="18" charset="0"/>
                <a:cs typeface="Times New Roman" panose="02020603050405020304" pitchFamily="18" charset="0"/>
              </a:rPr>
              <a:t> </a:t>
            </a:r>
            <a:r>
              <a:rPr lang="en-US" sz="2000" err="1">
                <a:effectLst/>
                <a:latin typeface="Arial" panose="020B0604020202020204" pitchFamily="34" charset="0"/>
                <a:ea typeface="Times New Roman" panose="02020603050405020304" pitchFamily="18" charset="0"/>
                <a:cs typeface="Times New Roman" panose="02020603050405020304" pitchFamily="18" charset="0"/>
              </a:rPr>
              <a:t>yleisötilaisuuden</a:t>
            </a:r>
            <a:r>
              <a:rPr lang="en-US" sz="2000">
                <a:effectLst/>
                <a:latin typeface="Arial" panose="020B0604020202020204" pitchFamily="34" charset="0"/>
                <a:ea typeface="Times New Roman" panose="02020603050405020304" pitchFamily="18" charset="0"/>
                <a:cs typeface="Times New Roman" panose="02020603050405020304" pitchFamily="18" charset="0"/>
              </a:rPr>
              <a:t> </a:t>
            </a:r>
            <a:r>
              <a:rPr lang="en-US" sz="2000" err="1">
                <a:effectLst/>
                <a:latin typeface="Arial" panose="020B0604020202020204" pitchFamily="34" charset="0"/>
                <a:ea typeface="Times New Roman" panose="02020603050405020304" pitchFamily="18" charset="0"/>
                <a:cs typeface="Times New Roman" panose="02020603050405020304" pitchFamily="18" charset="0"/>
              </a:rPr>
              <a:t>kirjastossa</a:t>
            </a:r>
            <a:r>
              <a:rPr lang="en-US" sz="2000">
                <a:effectLst/>
                <a:latin typeface="Arial" panose="020B0604020202020204" pitchFamily="34" charset="0"/>
                <a:ea typeface="Times New Roman" panose="02020603050405020304" pitchFamily="18" charset="0"/>
                <a:cs typeface="Times New Roman" panose="02020603050405020304" pitchFamily="18" charset="0"/>
              </a:rPr>
              <a:t>? Ota </a:t>
            </a:r>
            <a:r>
              <a:rPr lang="en-US" sz="2000" err="1">
                <a:effectLst/>
                <a:latin typeface="Arial" panose="020B0604020202020204" pitchFamily="34" charset="0"/>
                <a:ea typeface="Times New Roman" panose="02020603050405020304" pitchFamily="18" charset="0"/>
                <a:cs typeface="Times New Roman" panose="02020603050405020304" pitchFamily="18" charset="0"/>
              </a:rPr>
              <a:t>yhteyttä</a:t>
            </a:r>
            <a:r>
              <a:rPr lang="en-US" sz="2000">
                <a:effectLst/>
                <a:latin typeface="Arial" panose="020B0604020202020204" pitchFamily="34" charset="0"/>
                <a:ea typeface="Times New Roman" panose="02020603050405020304" pitchFamily="18" charset="0"/>
                <a:cs typeface="Times New Roman" panose="02020603050405020304" pitchFamily="18" charset="0"/>
              </a:rPr>
              <a:t> </a:t>
            </a:r>
            <a:r>
              <a:rPr lang="en-US" sz="2000">
                <a:effectLst/>
                <a:latin typeface="Arial" panose="020B0604020202020204" pitchFamily="34" charset="0"/>
                <a:ea typeface="Times New Roman" panose="02020603050405020304" pitchFamily="18" charset="0"/>
                <a:cs typeface="Times New Roman" panose="02020603050405020304" pitchFamily="18" charset="0"/>
                <a:hlinkClick r:id="rId3"/>
              </a:rPr>
              <a:t>heli.leppaniemi@pori.fi</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p>
            <a:pPr marL="342900"/>
            <a:r>
              <a:rPr lang="en-US" sz="2000" err="1">
                <a:latin typeface="Arial" panose="020B0604020202020204" pitchFamily="34" charset="0"/>
                <a:ea typeface="Times New Roman" panose="02020603050405020304" pitchFamily="18" charset="0"/>
                <a:cs typeface="Times New Roman" panose="02020603050405020304" pitchFamily="18" charset="0"/>
              </a:rPr>
              <a:t>Haluaistiko</a:t>
            </a:r>
            <a:r>
              <a:rPr lang="en-US" sz="2000">
                <a:latin typeface="Arial" panose="020B0604020202020204" pitchFamily="34" charset="0"/>
                <a:ea typeface="Times New Roman" panose="02020603050405020304" pitchFamily="18" charset="0"/>
                <a:cs typeface="Times New Roman" panose="02020603050405020304" pitchFamily="18" charset="0"/>
              </a:rPr>
              <a:t> </a:t>
            </a:r>
            <a:r>
              <a:rPr lang="en-US" sz="2000" err="1">
                <a:latin typeface="Arial" panose="020B0604020202020204" pitchFamily="34" charset="0"/>
                <a:ea typeface="Times New Roman" panose="02020603050405020304" pitchFamily="18" charset="0"/>
                <a:cs typeface="Times New Roman" panose="02020603050405020304" pitchFamily="18" charset="0"/>
              </a:rPr>
              <a:t>järjestää</a:t>
            </a:r>
            <a:r>
              <a:rPr lang="en-US" sz="2000">
                <a:latin typeface="Arial" panose="020B0604020202020204" pitchFamily="34" charset="0"/>
                <a:ea typeface="Times New Roman" panose="02020603050405020304" pitchFamily="18" charset="0"/>
                <a:cs typeface="Times New Roman" panose="02020603050405020304" pitchFamily="18" charset="0"/>
              </a:rPr>
              <a:t> </a:t>
            </a:r>
            <a:r>
              <a:rPr lang="en-US" sz="2000" err="1">
                <a:latin typeface="Arial" panose="020B0604020202020204" pitchFamily="34" charset="0"/>
                <a:ea typeface="Times New Roman" panose="02020603050405020304" pitchFamily="18" charset="0"/>
                <a:cs typeface="Times New Roman" panose="02020603050405020304" pitchFamily="18" charset="0"/>
              </a:rPr>
              <a:t>näyttelyn</a:t>
            </a:r>
            <a:r>
              <a:rPr lang="en-US" sz="2000">
                <a:latin typeface="Arial" panose="020B0604020202020204" pitchFamily="34" charset="0"/>
                <a:ea typeface="Times New Roman" panose="02020603050405020304" pitchFamily="18" charset="0"/>
                <a:cs typeface="Times New Roman" panose="02020603050405020304" pitchFamily="18" charset="0"/>
              </a:rPr>
              <a:t> </a:t>
            </a:r>
            <a:r>
              <a:rPr lang="en-US" sz="2000" err="1">
                <a:latin typeface="Arial" panose="020B0604020202020204" pitchFamily="34" charset="0"/>
                <a:ea typeface="Times New Roman" panose="02020603050405020304" pitchFamily="18" charset="0"/>
                <a:cs typeface="Times New Roman" panose="02020603050405020304" pitchFamily="18" charset="0"/>
              </a:rPr>
              <a:t>kirjastossa</a:t>
            </a:r>
            <a:r>
              <a:rPr lang="en-US" sz="2000">
                <a:latin typeface="Arial" panose="020B0604020202020204" pitchFamily="34" charset="0"/>
                <a:ea typeface="Times New Roman" panose="02020603050405020304" pitchFamily="18" charset="0"/>
                <a:cs typeface="Times New Roman" panose="02020603050405020304" pitchFamily="18" charset="0"/>
              </a:rPr>
              <a:t>? </a:t>
            </a:r>
            <a:r>
              <a:rPr lang="en-US" sz="2000" err="1">
                <a:latin typeface="Arial" panose="020B0604020202020204" pitchFamily="34" charset="0"/>
                <a:ea typeface="Times New Roman" panose="02020603050405020304" pitchFamily="18" charset="0"/>
                <a:cs typeface="Times New Roman" panose="02020603050405020304" pitchFamily="18" charset="0"/>
              </a:rPr>
              <a:t>Lisätietoja</a:t>
            </a:r>
            <a:r>
              <a:rPr lang="en-US" sz="2000">
                <a:latin typeface="Arial" panose="020B0604020202020204" pitchFamily="34" charset="0"/>
                <a:ea typeface="Times New Roman" panose="02020603050405020304" pitchFamily="18" charset="0"/>
                <a:cs typeface="Times New Roman" panose="02020603050405020304" pitchFamily="18" charset="0"/>
              </a:rPr>
              <a:t> </a:t>
            </a:r>
            <a:r>
              <a:rPr lang="en-US" sz="2000" err="1">
                <a:latin typeface="Arial" panose="020B0604020202020204" pitchFamily="34" charset="0"/>
                <a:ea typeface="Times New Roman" panose="02020603050405020304" pitchFamily="18" charset="0"/>
                <a:cs typeface="Times New Roman" panose="02020603050405020304" pitchFamily="18" charset="0"/>
              </a:rPr>
              <a:t>näyttelyn</a:t>
            </a:r>
            <a:r>
              <a:rPr lang="en-US" sz="2000">
                <a:latin typeface="Arial" panose="020B0604020202020204" pitchFamily="34" charset="0"/>
                <a:ea typeface="Times New Roman" panose="02020603050405020304" pitchFamily="18" charset="0"/>
                <a:cs typeface="Times New Roman" panose="02020603050405020304" pitchFamily="18" charset="0"/>
              </a:rPr>
              <a:t> </a:t>
            </a:r>
            <a:r>
              <a:rPr lang="en-US" sz="2000" err="1">
                <a:latin typeface="Arial" panose="020B0604020202020204" pitchFamily="34" charset="0"/>
                <a:ea typeface="Times New Roman" panose="02020603050405020304" pitchFamily="18" charset="0"/>
                <a:cs typeface="Times New Roman" panose="02020603050405020304" pitchFamily="18" charset="0"/>
              </a:rPr>
              <a:t>järjestämisestä</a:t>
            </a:r>
            <a:r>
              <a:rPr lang="en-US" sz="2000">
                <a:latin typeface="Arial" panose="020B0604020202020204" pitchFamily="34" charset="0"/>
                <a:ea typeface="Times New Roman" panose="02020603050405020304" pitchFamily="18" charset="0"/>
                <a:cs typeface="Times New Roman" panose="02020603050405020304" pitchFamily="18" charset="0"/>
              </a:rPr>
              <a:t> </a:t>
            </a:r>
            <a:r>
              <a:rPr lang="en-US" sz="2000" err="1">
                <a:latin typeface="Arial" panose="020B0604020202020204" pitchFamily="34" charset="0"/>
                <a:ea typeface="Times New Roman" panose="02020603050405020304" pitchFamily="18" charset="0"/>
                <a:cs typeface="Times New Roman" panose="02020603050405020304" pitchFamily="18" charset="0"/>
              </a:rPr>
              <a:t>löydät</a:t>
            </a:r>
            <a:r>
              <a:rPr lang="en-US" sz="2000">
                <a:latin typeface="Arial" panose="020B0604020202020204" pitchFamily="34" charset="0"/>
                <a:ea typeface="Times New Roman" panose="02020603050405020304" pitchFamily="18" charset="0"/>
                <a:cs typeface="Times New Roman" panose="02020603050405020304" pitchFamily="18" charset="0"/>
              </a:rPr>
              <a:t> </a:t>
            </a:r>
            <a:r>
              <a:rPr lang="en-US" sz="2000" err="1">
                <a:latin typeface="Arial" panose="020B0604020202020204" pitchFamily="34" charset="0"/>
                <a:ea typeface="Times New Roman" panose="02020603050405020304" pitchFamily="18" charset="0"/>
                <a:cs typeface="Times New Roman" panose="02020603050405020304" pitchFamily="18" charset="0"/>
              </a:rPr>
              <a:t>verkkosivuiltamme</a:t>
            </a:r>
            <a:r>
              <a:rPr lang="en-US" sz="2000">
                <a:latin typeface="Arial" panose="020B0604020202020204" pitchFamily="34" charset="0"/>
                <a:ea typeface="Times New Roman" panose="02020603050405020304" pitchFamily="18" charset="0"/>
                <a:cs typeface="Times New Roman" panose="02020603050405020304" pitchFamily="18" charset="0"/>
              </a:rPr>
              <a:t>: </a:t>
            </a:r>
            <a:r>
              <a:rPr lang="en-US" sz="2000">
                <a:latin typeface="Arial" panose="020B0604020202020204" pitchFamily="34" charset="0"/>
                <a:ea typeface="Times New Roman" panose="02020603050405020304" pitchFamily="18" charset="0"/>
                <a:cs typeface="Times New Roman" panose="02020603050405020304" pitchFamily="18" charset="0"/>
                <a:hlinkClick r:id="rId4"/>
              </a:rPr>
              <a:t>https://kirjasto.pori.fi/palvelut/nayttelyn-jarjestaminen-kirjastossa/</a:t>
            </a:r>
            <a:endParaRPr lang="en-US" sz="2000">
              <a:latin typeface="Arial" panose="020B0604020202020204" pitchFamily="34" charset="0"/>
              <a:ea typeface="Times New Roman" panose="02020603050405020304" pitchFamily="18" charset="0"/>
              <a:cs typeface="Times New Roman" panose="02020603050405020304" pitchFamily="18" charset="0"/>
            </a:endParaRPr>
          </a:p>
          <a:p>
            <a:pPr marL="342900"/>
            <a:r>
              <a:rPr lang="en-US" sz="2000" err="1">
                <a:latin typeface="Arial" panose="020B0604020202020204" pitchFamily="34" charset="0"/>
                <a:ea typeface="Times New Roman" panose="02020603050405020304" pitchFamily="18" charset="0"/>
                <a:cs typeface="Times New Roman" panose="02020603050405020304" pitchFamily="18" charset="0"/>
              </a:rPr>
              <a:t>Haluaisitko</a:t>
            </a:r>
            <a:r>
              <a:rPr lang="en-US" sz="2000">
                <a:latin typeface="Arial" panose="020B0604020202020204" pitchFamily="34" charset="0"/>
                <a:ea typeface="Times New Roman" panose="02020603050405020304" pitchFamily="18" charset="0"/>
                <a:cs typeface="Times New Roman" panose="02020603050405020304" pitchFamily="18" charset="0"/>
              </a:rPr>
              <a:t> </a:t>
            </a:r>
            <a:r>
              <a:rPr lang="en-US" sz="2000" err="1">
                <a:latin typeface="Arial" panose="020B0604020202020204" pitchFamily="34" charset="0"/>
                <a:ea typeface="Times New Roman" panose="02020603050405020304" pitchFamily="18" charset="0"/>
                <a:cs typeface="Times New Roman" panose="02020603050405020304" pitchFamily="18" charset="0"/>
              </a:rPr>
              <a:t>tulla</a:t>
            </a:r>
            <a:r>
              <a:rPr lang="en-US" sz="2000">
                <a:latin typeface="Arial" panose="020B0604020202020204" pitchFamily="34" charset="0"/>
                <a:ea typeface="Times New Roman" panose="02020603050405020304" pitchFamily="18" charset="0"/>
                <a:cs typeface="Times New Roman" panose="02020603050405020304" pitchFamily="18" charset="0"/>
              </a:rPr>
              <a:t> </a:t>
            </a:r>
            <a:r>
              <a:rPr lang="en-US" sz="2000" err="1">
                <a:latin typeface="Arial" panose="020B0604020202020204" pitchFamily="34" charset="0"/>
                <a:ea typeface="Times New Roman" panose="02020603050405020304" pitchFamily="18" charset="0"/>
                <a:cs typeface="Times New Roman" panose="02020603050405020304" pitchFamily="18" charset="0"/>
              </a:rPr>
              <a:t>ryhmäsi</a:t>
            </a:r>
            <a:r>
              <a:rPr lang="en-US" sz="2000">
                <a:latin typeface="Arial" panose="020B0604020202020204" pitchFamily="34" charset="0"/>
                <a:ea typeface="Times New Roman" panose="02020603050405020304" pitchFamily="18" charset="0"/>
                <a:cs typeface="Times New Roman" panose="02020603050405020304" pitchFamily="18" charset="0"/>
              </a:rPr>
              <a:t> </a:t>
            </a:r>
            <a:r>
              <a:rPr lang="en-US" sz="2000" err="1">
                <a:latin typeface="Arial" panose="020B0604020202020204" pitchFamily="34" charset="0"/>
                <a:ea typeface="Times New Roman" panose="02020603050405020304" pitchFamily="18" charset="0"/>
                <a:cs typeface="Times New Roman" panose="02020603050405020304" pitchFamily="18" charset="0"/>
              </a:rPr>
              <a:t>kanssa</a:t>
            </a:r>
            <a:r>
              <a:rPr lang="en-US" sz="2000">
                <a:latin typeface="Arial" panose="020B0604020202020204" pitchFamily="34" charset="0"/>
                <a:ea typeface="Times New Roman" panose="02020603050405020304" pitchFamily="18" charset="0"/>
                <a:cs typeface="Times New Roman" panose="02020603050405020304" pitchFamily="18" charset="0"/>
              </a:rPr>
              <a:t> </a:t>
            </a:r>
            <a:r>
              <a:rPr lang="en-US" sz="2000" err="1">
                <a:latin typeface="Arial" panose="020B0604020202020204" pitchFamily="34" charset="0"/>
                <a:ea typeface="Times New Roman" panose="02020603050405020304" pitchFamily="18" charset="0"/>
                <a:cs typeface="Times New Roman" panose="02020603050405020304" pitchFamily="18" charset="0"/>
              </a:rPr>
              <a:t>tutustumaan</a:t>
            </a:r>
            <a:r>
              <a:rPr lang="en-US" sz="2000">
                <a:latin typeface="Arial" panose="020B0604020202020204" pitchFamily="34" charset="0"/>
                <a:ea typeface="Times New Roman" panose="02020603050405020304" pitchFamily="18" charset="0"/>
                <a:cs typeface="Times New Roman" panose="02020603050405020304" pitchFamily="18" charset="0"/>
              </a:rPr>
              <a:t> </a:t>
            </a:r>
            <a:r>
              <a:rPr lang="en-US" sz="2000" err="1">
                <a:latin typeface="Arial" panose="020B0604020202020204" pitchFamily="34" charset="0"/>
                <a:ea typeface="Times New Roman" panose="02020603050405020304" pitchFamily="18" charset="0"/>
                <a:cs typeface="Times New Roman" panose="02020603050405020304" pitchFamily="18" charset="0"/>
              </a:rPr>
              <a:t>kirjastoon</a:t>
            </a:r>
            <a:r>
              <a:rPr lang="en-US" sz="2000">
                <a:latin typeface="Arial" panose="020B0604020202020204" pitchFamily="34" charset="0"/>
                <a:ea typeface="Times New Roman" panose="02020603050405020304" pitchFamily="18" charset="0"/>
                <a:cs typeface="Times New Roman" panose="02020603050405020304" pitchFamily="18" charset="0"/>
              </a:rPr>
              <a:t>? </a:t>
            </a:r>
            <a:r>
              <a:rPr lang="en-US" sz="2000" err="1">
                <a:latin typeface="Arial" panose="020B0604020202020204" pitchFamily="34" charset="0"/>
                <a:ea typeface="Times New Roman" panose="02020603050405020304" pitchFamily="18" charset="0"/>
                <a:cs typeface="Times New Roman" panose="02020603050405020304" pitchFamily="18" charset="0"/>
              </a:rPr>
              <a:t>Lisätietoa</a:t>
            </a:r>
            <a:r>
              <a:rPr lang="en-US" sz="2000">
                <a:latin typeface="Arial" panose="020B0604020202020204" pitchFamily="34" charset="0"/>
                <a:ea typeface="Times New Roman" panose="02020603050405020304" pitchFamily="18" charset="0"/>
                <a:cs typeface="Times New Roman" panose="02020603050405020304" pitchFamily="18" charset="0"/>
              </a:rPr>
              <a:t> </a:t>
            </a:r>
            <a:r>
              <a:rPr lang="en-US" sz="2000" err="1">
                <a:latin typeface="Arial" panose="020B0604020202020204" pitchFamily="34" charset="0"/>
                <a:ea typeface="Times New Roman" panose="02020603050405020304" pitchFamily="18" charset="0"/>
                <a:cs typeface="Times New Roman" panose="02020603050405020304" pitchFamily="18" charset="0"/>
              </a:rPr>
              <a:t>opastuksista</a:t>
            </a:r>
            <a:r>
              <a:rPr lang="en-US" sz="2000">
                <a:latin typeface="Arial" panose="020B0604020202020204" pitchFamily="34" charset="0"/>
                <a:ea typeface="Times New Roman" panose="02020603050405020304" pitchFamily="18" charset="0"/>
                <a:cs typeface="Times New Roman" panose="02020603050405020304" pitchFamily="18" charset="0"/>
              </a:rPr>
              <a:t> ja </a:t>
            </a:r>
            <a:r>
              <a:rPr lang="en-US" sz="2000" err="1">
                <a:latin typeface="Arial" panose="020B0604020202020204" pitchFamily="34" charset="0"/>
                <a:ea typeface="Times New Roman" panose="02020603050405020304" pitchFamily="18" charset="0"/>
                <a:cs typeface="Times New Roman" panose="02020603050405020304" pitchFamily="18" charset="0"/>
              </a:rPr>
              <a:t>vierailuista</a:t>
            </a:r>
            <a:r>
              <a:rPr lang="en-US" sz="2000">
                <a:latin typeface="Arial" panose="020B0604020202020204" pitchFamily="34" charset="0"/>
                <a:ea typeface="Times New Roman" panose="02020603050405020304" pitchFamily="18" charset="0"/>
                <a:cs typeface="Times New Roman" panose="02020603050405020304" pitchFamily="18" charset="0"/>
              </a:rPr>
              <a:t> </a:t>
            </a:r>
            <a:r>
              <a:rPr lang="en-US" sz="2000" err="1">
                <a:latin typeface="Arial" panose="020B0604020202020204" pitchFamily="34" charset="0"/>
                <a:ea typeface="Times New Roman" panose="02020603050405020304" pitchFamily="18" charset="0"/>
                <a:cs typeface="Times New Roman" panose="02020603050405020304" pitchFamily="18" charset="0"/>
              </a:rPr>
              <a:t>löydät</a:t>
            </a:r>
            <a:r>
              <a:rPr lang="en-US" sz="2000">
                <a:latin typeface="Arial" panose="020B0604020202020204" pitchFamily="34" charset="0"/>
                <a:ea typeface="Times New Roman" panose="02020603050405020304" pitchFamily="18" charset="0"/>
                <a:cs typeface="Times New Roman" panose="02020603050405020304" pitchFamily="18" charset="0"/>
              </a:rPr>
              <a:t> </a:t>
            </a:r>
            <a:r>
              <a:rPr lang="en-US" sz="2000" err="1">
                <a:latin typeface="Arial" panose="020B0604020202020204" pitchFamily="34" charset="0"/>
                <a:ea typeface="Times New Roman" panose="02020603050405020304" pitchFamily="18" charset="0"/>
                <a:cs typeface="Times New Roman" panose="02020603050405020304" pitchFamily="18" charset="0"/>
              </a:rPr>
              <a:t>verkkosivuiltamme</a:t>
            </a:r>
            <a:r>
              <a:rPr lang="en-US" sz="2000">
                <a:latin typeface="Arial" panose="020B0604020202020204" pitchFamily="34" charset="0"/>
                <a:ea typeface="Times New Roman" panose="02020603050405020304" pitchFamily="18" charset="0"/>
                <a:cs typeface="Times New Roman" panose="02020603050405020304" pitchFamily="18" charset="0"/>
              </a:rPr>
              <a:t>: </a:t>
            </a:r>
            <a:r>
              <a:rPr lang="en-US" sz="2000">
                <a:latin typeface="Arial" panose="020B0604020202020204" pitchFamily="34" charset="0"/>
                <a:ea typeface="Times New Roman" panose="02020603050405020304" pitchFamily="18" charset="0"/>
                <a:cs typeface="Times New Roman" panose="02020603050405020304" pitchFamily="18" charset="0"/>
                <a:hlinkClick r:id="rId5"/>
              </a:rPr>
              <a:t>https://kirjasto.pori.fi/palvelut/opastukset-ja-vierailut/</a:t>
            </a:r>
            <a:endParaRPr lang="en-US" sz="2000">
              <a:latin typeface="Arial" panose="020B0604020202020204" pitchFamily="34" charset="0"/>
              <a:ea typeface="Times New Roman" panose="02020603050405020304" pitchFamily="18" charset="0"/>
              <a:cs typeface="Times New Roman" panose="02020603050405020304" pitchFamily="18" charset="0"/>
            </a:endParaRPr>
          </a:p>
          <a:p>
            <a:pPr marL="342900"/>
            <a:r>
              <a:rPr lang="en-US" sz="2000" err="1">
                <a:latin typeface="Arial" panose="020B0604020202020204" pitchFamily="34" charset="0"/>
                <a:ea typeface="Times New Roman" panose="02020603050405020304" pitchFamily="18" charset="0"/>
                <a:cs typeface="Times New Roman" panose="02020603050405020304" pitchFamily="18" charset="0"/>
              </a:rPr>
              <a:t>Haluaisitko</a:t>
            </a:r>
            <a:r>
              <a:rPr lang="en-US" sz="2000">
                <a:latin typeface="Arial" panose="020B0604020202020204" pitchFamily="34" charset="0"/>
                <a:ea typeface="Times New Roman" panose="02020603050405020304" pitchFamily="18" charset="0"/>
                <a:cs typeface="Times New Roman" panose="02020603050405020304" pitchFamily="18" charset="0"/>
              </a:rPr>
              <a:t> </a:t>
            </a:r>
            <a:r>
              <a:rPr lang="en-US" sz="2000" err="1">
                <a:latin typeface="Arial" panose="020B0604020202020204" pitchFamily="34" charset="0"/>
                <a:ea typeface="Times New Roman" panose="02020603050405020304" pitchFamily="18" charset="0"/>
                <a:cs typeface="Times New Roman" panose="02020603050405020304" pitchFamily="18" charset="0"/>
              </a:rPr>
              <a:t>tulla</a:t>
            </a:r>
            <a:r>
              <a:rPr lang="en-US" sz="2000">
                <a:latin typeface="Arial" panose="020B0604020202020204" pitchFamily="34" charset="0"/>
                <a:ea typeface="Times New Roman" panose="02020603050405020304" pitchFamily="18" charset="0"/>
                <a:cs typeface="Times New Roman" panose="02020603050405020304" pitchFamily="18" charset="0"/>
              </a:rPr>
              <a:t> </a:t>
            </a:r>
            <a:r>
              <a:rPr lang="en-US" sz="2000" err="1">
                <a:latin typeface="Arial" panose="020B0604020202020204" pitchFamily="34" charset="0"/>
                <a:ea typeface="Times New Roman" panose="02020603050405020304" pitchFamily="18" charset="0"/>
                <a:cs typeface="Times New Roman" panose="02020603050405020304" pitchFamily="18" charset="0"/>
              </a:rPr>
              <a:t>ryhmäsi</a:t>
            </a:r>
            <a:r>
              <a:rPr lang="en-US" sz="2000">
                <a:latin typeface="Arial" panose="020B0604020202020204" pitchFamily="34" charset="0"/>
                <a:ea typeface="Times New Roman" panose="02020603050405020304" pitchFamily="18" charset="0"/>
                <a:cs typeface="Times New Roman" panose="02020603050405020304" pitchFamily="18" charset="0"/>
              </a:rPr>
              <a:t> </a:t>
            </a:r>
            <a:r>
              <a:rPr lang="en-US" sz="2000" err="1">
                <a:latin typeface="Arial" panose="020B0604020202020204" pitchFamily="34" charset="0"/>
                <a:ea typeface="Times New Roman" panose="02020603050405020304" pitchFamily="18" charset="0"/>
                <a:cs typeface="Times New Roman" panose="02020603050405020304" pitchFamily="18" charset="0"/>
              </a:rPr>
              <a:t>kanssa</a:t>
            </a:r>
            <a:r>
              <a:rPr lang="en-US" sz="2000">
                <a:latin typeface="Arial" panose="020B0604020202020204" pitchFamily="34" charset="0"/>
                <a:ea typeface="Times New Roman" panose="02020603050405020304" pitchFamily="18" charset="0"/>
                <a:cs typeface="Times New Roman" panose="02020603050405020304" pitchFamily="18" charset="0"/>
              </a:rPr>
              <a:t> </a:t>
            </a:r>
            <a:r>
              <a:rPr lang="en-US" sz="2000" err="1">
                <a:latin typeface="Arial" panose="020B0604020202020204" pitchFamily="34" charset="0"/>
                <a:ea typeface="Times New Roman" panose="02020603050405020304" pitchFamily="18" charset="0"/>
                <a:cs typeface="Times New Roman" panose="02020603050405020304" pitchFamily="18" charset="0"/>
              </a:rPr>
              <a:t>tutustumaan</a:t>
            </a:r>
            <a:r>
              <a:rPr lang="en-US" sz="2000">
                <a:latin typeface="Arial" panose="020B0604020202020204" pitchFamily="34" charset="0"/>
                <a:ea typeface="Times New Roman" panose="02020603050405020304" pitchFamily="18" charset="0"/>
                <a:cs typeface="Times New Roman" panose="02020603050405020304" pitchFamily="18" charset="0"/>
              </a:rPr>
              <a:t> </a:t>
            </a:r>
            <a:r>
              <a:rPr lang="en-US" sz="2000" err="1">
                <a:latin typeface="Arial" panose="020B0604020202020204" pitchFamily="34" charset="0"/>
                <a:ea typeface="Times New Roman" panose="02020603050405020304" pitchFamily="18" charset="0"/>
                <a:cs typeface="Times New Roman" panose="02020603050405020304" pitchFamily="18" charset="0"/>
              </a:rPr>
              <a:t>kirjaston</a:t>
            </a:r>
            <a:r>
              <a:rPr lang="en-US" sz="2000">
                <a:latin typeface="Arial" panose="020B0604020202020204" pitchFamily="34" charset="0"/>
                <a:ea typeface="Times New Roman" panose="02020603050405020304" pitchFamily="18" charset="0"/>
                <a:cs typeface="Times New Roman" panose="02020603050405020304" pitchFamily="18" charset="0"/>
              </a:rPr>
              <a:t> </a:t>
            </a:r>
            <a:r>
              <a:rPr lang="en-US" sz="2000" err="1">
                <a:latin typeface="Arial" panose="020B0604020202020204" pitchFamily="34" charset="0"/>
                <a:ea typeface="Times New Roman" panose="02020603050405020304" pitchFamily="18" charset="0"/>
                <a:cs typeface="Times New Roman" panose="02020603050405020304" pitchFamily="18" charset="0"/>
              </a:rPr>
              <a:t>monitoimitilaan</a:t>
            </a:r>
            <a:r>
              <a:rPr lang="en-US" sz="2000">
                <a:latin typeface="Arial" panose="020B0604020202020204" pitchFamily="34" charset="0"/>
                <a:ea typeface="Times New Roman" panose="02020603050405020304" pitchFamily="18" charset="0"/>
                <a:cs typeface="Times New Roman" panose="02020603050405020304" pitchFamily="18" charset="0"/>
              </a:rPr>
              <a:t> </a:t>
            </a:r>
            <a:r>
              <a:rPr lang="en-US" sz="2000" err="1">
                <a:latin typeface="Arial" panose="020B0604020202020204" pitchFamily="34" charset="0"/>
                <a:ea typeface="Times New Roman" panose="02020603050405020304" pitchFamily="18" charset="0"/>
                <a:cs typeface="Times New Roman" panose="02020603050405020304" pitchFamily="18" charset="0"/>
              </a:rPr>
              <a:t>Tul</a:t>
            </a:r>
            <a:r>
              <a:rPr lang="en-US" sz="2000">
                <a:latin typeface="Arial" panose="020B0604020202020204" pitchFamily="34" charset="0"/>
                <a:ea typeface="Times New Roman" panose="02020603050405020304" pitchFamily="18" charset="0"/>
                <a:cs typeface="Times New Roman" panose="02020603050405020304" pitchFamily="18" charset="0"/>
              </a:rPr>
              <a:t> ja tee? Ota </a:t>
            </a:r>
            <a:r>
              <a:rPr lang="en-US" sz="2000" err="1">
                <a:latin typeface="Arial" panose="020B0604020202020204" pitchFamily="34" charset="0"/>
                <a:ea typeface="Times New Roman" panose="02020603050405020304" pitchFamily="18" charset="0"/>
                <a:cs typeface="Times New Roman" panose="02020603050405020304" pitchFamily="18" charset="0"/>
              </a:rPr>
              <a:t>yhteyttä</a:t>
            </a:r>
            <a:r>
              <a:rPr lang="en-US" sz="2000">
                <a:latin typeface="Arial" panose="020B0604020202020204" pitchFamily="34" charset="0"/>
                <a:ea typeface="Times New Roman" panose="02020603050405020304" pitchFamily="18" charset="0"/>
                <a:cs typeface="Times New Roman" panose="02020603050405020304" pitchFamily="18" charset="0"/>
              </a:rPr>
              <a:t> </a:t>
            </a:r>
            <a:r>
              <a:rPr lang="en-US" sz="2000">
                <a:latin typeface="Arial" panose="020B0604020202020204" pitchFamily="34" charset="0"/>
                <a:ea typeface="Times New Roman" panose="02020603050405020304" pitchFamily="18" charset="0"/>
                <a:cs typeface="Times New Roman" panose="02020603050405020304" pitchFamily="18" charset="0"/>
                <a:hlinkClick r:id="rId6"/>
              </a:rPr>
              <a:t>jarkko.kivi@pori.fi</a:t>
            </a:r>
            <a:r>
              <a:rPr lang="en-US" sz="2000">
                <a:latin typeface="Arial" panose="020B0604020202020204" pitchFamily="34" charset="0"/>
                <a:ea typeface="Times New Roman" panose="02020603050405020304" pitchFamily="18" charset="0"/>
                <a:cs typeface="Times New Roman" panose="02020603050405020304" pitchFamily="18" charset="0"/>
              </a:rPr>
              <a:t> tai </a:t>
            </a:r>
            <a:r>
              <a:rPr lang="en-US" sz="2000" err="1">
                <a:latin typeface="Arial" panose="020B0604020202020204" pitchFamily="34" charset="0"/>
                <a:ea typeface="Times New Roman" panose="02020603050405020304" pitchFamily="18" charset="0"/>
                <a:cs typeface="Times New Roman" panose="02020603050405020304" pitchFamily="18" charset="0"/>
              </a:rPr>
              <a:t>varaa</a:t>
            </a:r>
            <a:r>
              <a:rPr lang="en-US" sz="2000">
                <a:latin typeface="Arial" panose="020B0604020202020204" pitchFamily="34" charset="0"/>
                <a:ea typeface="Times New Roman" panose="02020603050405020304" pitchFamily="18" charset="0"/>
                <a:cs typeface="Times New Roman" panose="02020603050405020304" pitchFamily="18" charset="0"/>
              </a:rPr>
              <a:t> </a:t>
            </a:r>
            <a:r>
              <a:rPr lang="en-US" sz="2000" err="1">
                <a:latin typeface="Arial" panose="020B0604020202020204" pitchFamily="34" charset="0"/>
                <a:ea typeface="Times New Roman" panose="02020603050405020304" pitchFamily="18" charset="0"/>
                <a:cs typeface="Times New Roman" panose="02020603050405020304" pitchFamily="18" charset="0"/>
              </a:rPr>
              <a:t>tila</a:t>
            </a:r>
            <a:r>
              <a:rPr lang="en-US" sz="2000">
                <a:latin typeface="Arial" panose="020B0604020202020204" pitchFamily="34" charset="0"/>
                <a:ea typeface="Times New Roman" panose="02020603050405020304" pitchFamily="18" charset="0"/>
                <a:cs typeface="Times New Roman" panose="02020603050405020304" pitchFamily="18" charset="0"/>
              </a:rPr>
              <a:t> </a:t>
            </a:r>
            <a:r>
              <a:rPr lang="en-US" sz="2000" err="1">
                <a:latin typeface="Arial" panose="020B0604020202020204" pitchFamily="34" charset="0"/>
                <a:ea typeface="Times New Roman" panose="02020603050405020304" pitchFamily="18" charset="0"/>
                <a:cs typeface="Times New Roman" panose="02020603050405020304" pitchFamily="18" charset="0"/>
              </a:rPr>
              <a:t>omatoimiseen</a:t>
            </a:r>
            <a:r>
              <a:rPr lang="en-US" sz="2000">
                <a:latin typeface="Arial" panose="020B0604020202020204" pitchFamily="34" charset="0"/>
                <a:ea typeface="Times New Roman" panose="02020603050405020304" pitchFamily="18" charset="0"/>
                <a:cs typeface="Times New Roman" panose="02020603050405020304" pitchFamily="18" charset="0"/>
              </a:rPr>
              <a:t> </a:t>
            </a:r>
            <a:r>
              <a:rPr lang="en-US" sz="2000" err="1">
                <a:latin typeface="Arial" panose="020B0604020202020204" pitchFamily="34" charset="0"/>
                <a:ea typeface="Times New Roman" panose="02020603050405020304" pitchFamily="18" charset="0"/>
                <a:cs typeface="Times New Roman" panose="02020603050405020304" pitchFamily="18" charset="0"/>
              </a:rPr>
              <a:t>käyttöön</a:t>
            </a:r>
            <a:r>
              <a:rPr lang="en-US" sz="2000">
                <a:latin typeface="Arial" panose="020B0604020202020204" pitchFamily="34" charset="0"/>
                <a:ea typeface="Times New Roman" panose="02020603050405020304" pitchFamily="18" charset="0"/>
                <a:cs typeface="Times New Roman" panose="02020603050405020304" pitchFamily="18" charset="0"/>
              </a:rPr>
              <a:t> </a:t>
            </a:r>
            <a:r>
              <a:rPr lang="en-US" sz="2000" err="1">
                <a:latin typeface="Arial" panose="020B0604020202020204" pitchFamily="34" charset="0"/>
                <a:ea typeface="Times New Roman" panose="02020603050405020304" pitchFamily="18" charset="0"/>
                <a:cs typeface="Times New Roman" panose="02020603050405020304" pitchFamily="18" charset="0"/>
              </a:rPr>
              <a:t>verkosta</a:t>
            </a:r>
            <a:r>
              <a:rPr lang="en-US" sz="2000">
                <a:latin typeface="Arial" panose="020B0604020202020204" pitchFamily="34" charset="0"/>
                <a:ea typeface="Times New Roman" panose="02020603050405020304" pitchFamily="18" charset="0"/>
                <a:cs typeface="Times New Roman" panose="02020603050405020304" pitchFamily="18" charset="0"/>
              </a:rPr>
              <a:t> </a:t>
            </a:r>
            <a:r>
              <a:rPr lang="en-US" sz="2000">
                <a:latin typeface="Arial" panose="020B0604020202020204" pitchFamily="34" charset="0"/>
                <a:ea typeface="Times New Roman" panose="02020603050405020304" pitchFamily="18" charset="0"/>
                <a:cs typeface="Times New Roman" panose="02020603050405020304" pitchFamily="18" charset="0"/>
                <a:hlinkClick r:id="rId7"/>
              </a:rPr>
              <a:t>https://kirjasto.pori.fi/palvelut/tuljatee/</a:t>
            </a:r>
            <a:endParaRPr lang="en-US" sz="2000">
              <a:latin typeface="Arial" panose="020B0604020202020204" pitchFamily="34" charset="0"/>
              <a:ea typeface="Times New Roman" panose="02020603050405020304" pitchFamily="18" charset="0"/>
              <a:cs typeface="Times New Roman" panose="02020603050405020304" pitchFamily="18" charset="0"/>
            </a:endParaRPr>
          </a:p>
          <a:p>
            <a:pPr marL="342900"/>
            <a:endParaRPr lang="en-US" sz="1867">
              <a:latin typeface="Arial" panose="020B0604020202020204" pitchFamily="34" charset="0"/>
              <a:ea typeface="Times New Roman" panose="02020603050405020304" pitchFamily="18" charset="0"/>
              <a:cs typeface="Times New Roman" panose="02020603050405020304" pitchFamily="18" charset="0"/>
            </a:endParaRPr>
          </a:p>
          <a:p>
            <a:pPr indent="0">
              <a:buNone/>
            </a:pPr>
            <a:endParaRPr lang="en-US" sz="1867">
              <a:latin typeface="Arial" panose="020B0604020202020204" pitchFamily="34" charset="0"/>
              <a:ea typeface="Times New Roman" panose="02020603050405020304" pitchFamily="18" charset="0"/>
              <a:cs typeface="Times New Roman" panose="02020603050405020304" pitchFamily="18" charset="0"/>
            </a:endParaRPr>
          </a:p>
          <a:p>
            <a:pPr marL="342900"/>
            <a:endParaRPr lang="en-US" sz="1867">
              <a:latin typeface="Arial" panose="020B0604020202020204" pitchFamily="34" charset="0"/>
              <a:ea typeface="Times New Roman" panose="02020603050405020304" pitchFamily="18" charset="0"/>
              <a:cs typeface="Times New Roman" panose="02020603050405020304" pitchFamily="18" charset="0"/>
            </a:endParaRPr>
          </a:p>
          <a:p>
            <a:endParaRPr lang="en-US" sz="1867">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sz="2400">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fi-FI"/>
          </a:p>
        </p:txBody>
      </p:sp>
    </p:spTree>
    <p:extLst>
      <p:ext uri="{BB962C8B-B14F-4D97-AF65-F5344CB8AC3E}">
        <p14:creationId xmlns:p14="http://schemas.microsoft.com/office/powerpoint/2010/main" val="469100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0746DA-0D83-49FA-919A-D6656885260F}"/>
              </a:ext>
            </a:extLst>
          </p:cNvPr>
          <p:cNvSpPr>
            <a:spLocks noGrp="1"/>
          </p:cNvSpPr>
          <p:nvPr>
            <p:ph type="ctrTitle"/>
          </p:nvPr>
        </p:nvSpPr>
        <p:spPr>
          <a:xfrm>
            <a:off x="5312230" y="2275115"/>
            <a:ext cx="6531428" cy="2664614"/>
          </a:xfrm>
        </p:spPr>
        <p:txBody>
          <a:bodyPr>
            <a:noAutofit/>
          </a:bodyPr>
          <a:lst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r>
              <a:rPr lang="fi-FI" sz="2133" b="1"/>
              <a:t>Elina Nikola</a:t>
            </a:r>
            <a:br>
              <a:rPr lang="fi-FI" sz="2133" b="1"/>
            </a:br>
            <a:r>
              <a:rPr lang="fi-FI" sz="2133"/>
              <a:t>​</a:t>
            </a:r>
            <a:br>
              <a:rPr lang="fi-FI" sz="2133"/>
            </a:br>
            <a:r>
              <a:rPr lang="fi-FI" sz="2133">
                <a:cs typeface="Calibri"/>
              </a:rPr>
              <a:t>Kirjastopalvelujohtaja</a:t>
            </a:r>
            <a:br>
              <a:rPr lang="fi-FI" sz="2133"/>
            </a:br>
            <a:r>
              <a:rPr lang="fi-FI" sz="2133"/>
              <a:t>0447015872</a:t>
            </a:r>
            <a:br>
              <a:rPr lang="fi-FI" sz="2133"/>
            </a:br>
            <a:r>
              <a:rPr lang="fi-FI" sz="2133">
                <a:cs typeface="Calibri"/>
              </a:rPr>
              <a:t>elina.nikola@pori.fi</a:t>
            </a:r>
            <a:br>
              <a:rPr lang="fi-FI" sz="2133">
                <a:cs typeface="Calibri"/>
              </a:rPr>
            </a:br>
            <a:br>
              <a:rPr lang="fi-FI" sz="2133"/>
            </a:br>
            <a:r>
              <a:rPr lang="fi-FI" sz="2133" b="1"/>
              <a:t>www.pori.fi</a:t>
            </a:r>
          </a:p>
        </p:txBody>
      </p:sp>
    </p:spTree>
    <p:extLst>
      <p:ext uri="{BB962C8B-B14F-4D97-AF65-F5344CB8AC3E}">
        <p14:creationId xmlns:p14="http://schemas.microsoft.com/office/powerpoint/2010/main" val="3069715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F8F7CA-D674-5A5B-3A60-88682682420E}"/>
              </a:ext>
            </a:extLst>
          </p:cNvPr>
          <p:cNvSpPr>
            <a:spLocks noGrp="1"/>
          </p:cNvSpPr>
          <p:nvPr>
            <p:ph type="ctrTitle"/>
          </p:nvPr>
        </p:nvSpPr>
        <p:spPr/>
        <p:txBody>
          <a:bodyPr>
            <a:normAutofit/>
          </a:bodyPr>
          <a:lstStyle/>
          <a:p>
            <a:r>
              <a:rPr lang="fi-FI"/>
              <a:t>Museoiden tilat yhdistyksille</a:t>
            </a:r>
          </a:p>
        </p:txBody>
      </p:sp>
      <p:sp>
        <p:nvSpPr>
          <p:cNvPr id="3" name="Alaotsikko 2">
            <a:extLst>
              <a:ext uri="{FF2B5EF4-FFF2-40B4-BE49-F238E27FC236}">
                <a16:creationId xmlns:a16="http://schemas.microsoft.com/office/drawing/2014/main" id="{4D6D3A03-5644-92C7-635C-BA417883B220}"/>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3933508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12B070-E606-872F-B927-ACFF0B85A1F0}"/>
              </a:ext>
            </a:extLst>
          </p:cNvPr>
          <p:cNvSpPr>
            <a:spLocks noGrp="1"/>
          </p:cNvSpPr>
          <p:nvPr>
            <p:ph type="title"/>
          </p:nvPr>
        </p:nvSpPr>
        <p:spPr/>
        <p:txBody>
          <a:bodyPr>
            <a:normAutofit/>
          </a:bodyPr>
          <a:lst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fi-FI" sz="3600" b="1">
                <a:latin typeface="Arial" panose="020B0604020202020204" pitchFamily="34" charset="0"/>
                <a:cs typeface="Arial" panose="020B0604020202020204" pitchFamily="34" charset="0"/>
              </a:rPr>
              <a:t>Museoiden tilat yhdistyksille</a:t>
            </a:r>
          </a:p>
        </p:txBody>
      </p:sp>
      <p:sp>
        <p:nvSpPr>
          <p:cNvPr id="3" name="Sisällön paikkamerkki 2">
            <a:extLst>
              <a:ext uri="{FF2B5EF4-FFF2-40B4-BE49-F238E27FC236}">
                <a16:creationId xmlns:a16="http://schemas.microsoft.com/office/drawing/2014/main" id="{B7DC5A84-1020-3207-65C3-F1591DEAE623}"/>
              </a:ext>
            </a:extLst>
          </p:cNvPr>
          <p:cNvSpPr>
            <a:spLocks noGrp="1"/>
          </p:cNvSpPr>
          <p:nvPr>
            <p:ph idx="1"/>
          </p:nvPr>
        </p:nvSpPr>
        <p:spPr/>
        <p:txBody>
          <a:bodyPr vert="horz" lIns="91440" tIns="45720" rIns="91440" bIns="45720" rtlCol="0" anchor="t">
            <a:normAutofit fontScale="92500" lnSpcReduction="10000"/>
          </a:bodyPr>
          <a:lst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85750" indent="-285750"/>
            <a:r>
              <a:rPr lang="fi-FI" sz="2000">
                <a:latin typeface="Arial"/>
                <a:cs typeface="Arial"/>
              </a:rPr>
              <a:t>Satakunnan Museon neuvotteluhuone ja kamari, </a:t>
            </a:r>
            <a:br>
              <a:rPr lang="fi-FI" sz="2000">
                <a:latin typeface="Arial"/>
                <a:cs typeface="Arial"/>
              </a:rPr>
            </a:br>
            <a:r>
              <a:rPr lang="fi-FI" sz="2000">
                <a:latin typeface="Arial"/>
                <a:cs typeface="Arial"/>
              </a:rPr>
              <a:t>Luontotalo Arkin luentosali ja kokoustila Lumme, </a:t>
            </a:r>
            <a:br>
              <a:rPr lang="fi-FI" sz="2000">
                <a:latin typeface="Arial"/>
                <a:cs typeface="Arial"/>
              </a:rPr>
            </a:br>
            <a:r>
              <a:rPr lang="fi-FI" sz="2000">
                <a:latin typeface="Arial"/>
                <a:cs typeface="Arial"/>
              </a:rPr>
              <a:t>Rosenlew-Museon kokoustila Laari, </a:t>
            </a:r>
            <a:br>
              <a:rPr lang="fi-FI" sz="2000">
                <a:latin typeface="Arial"/>
                <a:cs typeface="Arial"/>
              </a:rPr>
            </a:br>
            <a:r>
              <a:rPr lang="fi-FI" sz="2000">
                <a:latin typeface="Arial"/>
                <a:cs typeface="Arial"/>
              </a:rPr>
              <a:t>Rakennuskulttuuritalo Toivon Korsmanin talo ja Piharivi sekä </a:t>
            </a:r>
            <a:br>
              <a:rPr lang="fi-FI" sz="2000">
                <a:latin typeface="Arial"/>
                <a:cs typeface="Arial"/>
              </a:rPr>
            </a:br>
            <a:r>
              <a:rPr lang="fi-FI" sz="2000">
                <a:latin typeface="Arial"/>
                <a:cs typeface="Arial"/>
              </a:rPr>
              <a:t>taidemuseon neuvotteluhuone </a:t>
            </a:r>
            <a:br>
              <a:rPr lang="fi-FI" sz="2000">
                <a:latin typeface="Arial"/>
                <a:cs typeface="Arial"/>
              </a:rPr>
            </a:br>
            <a:r>
              <a:rPr lang="fi-FI" sz="2000" b="1">
                <a:latin typeface="Arial"/>
                <a:cs typeface="Arial"/>
              </a:rPr>
              <a:t>40€/tunti tai 100€/koko päivä </a:t>
            </a:r>
            <a:r>
              <a:rPr lang="fi-FI" sz="2000">
                <a:latin typeface="Arial"/>
                <a:cs typeface="Arial"/>
              </a:rPr>
              <a:t>(sis. alv. 25,5%)</a:t>
            </a:r>
          </a:p>
          <a:p>
            <a:pPr marL="894715" lvl="1">
              <a:buFont typeface="Courier New"/>
              <a:buChar char="o"/>
            </a:pPr>
            <a:r>
              <a:rPr lang="fi-FI" sz="2000">
                <a:latin typeface="Arial"/>
                <a:ea typeface="Times New Roman" panose="02020603050405020304" pitchFamily="18" charset="0"/>
                <a:cs typeface="Arial"/>
              </a:rPr>
              <a:t>Lisäksi tarvittaessa opastusmaksu (</a:t>
            </a:r>
            <a:r>
              <a:rPr lang="fi-FI" sz="2000" b="1">
                <a:latin typeface="Arial"/>
                <a:ea typeface="Times New Roman" panose="02020603050405020304" pitchFamily="18" charset="0"/>
                <a:cs typeface="Arial"/>
              </a:rPr>
              <a:t>40€-120€/ryhmä, </a:t>
            </a:r>
            <a:br>
              <a:rPr lang="fi-FI" sz="2000" b="1">
                <a:latin typeface="Arial"/>
                <a:ea typeface="Times New Roman" panose="02020603050405020304" pitchFamily="18" charset="0"/>
                <a:cs typeface="Arial"/>
              </a:rPr>
            </a:br>
            <a:r>
              <a:rPr lang="fi-FI" sz="2000">
                <a:latin typeface="Arial"/>
                <a:ea typeface="Times New Roman" panose="02020603050405020304" pitchFamily="18" charset="0"/>
                <a:cs typeface="Arial"/>
              </a:rPr>
              <a:t>museoiden aukioloaikoina alv. 0%, aukioloaikojen ulkopuolella lisäksi alv. 25,5%) ja/tai </a:t>
            </a:r>
            <a:br>
              <a:rPr lang="fi-FI" sz="2000">
                <a:latin typeface="Arial"/>
                <a:ea typeface="Times New Roman" panose="02020603050405020304" pitchFamily="18" charset="0"/>
                <a:cs typeface="Arial"/>
              </a:rPr>
            </a:br>
            <a:r>
              <a:rPr lang="fi-FI" sz="2000" err="1">
                <a:latin typeface="Arial"/>
                <a:ea typeface="Times New Roman" panose="02020603050405020304" pitchFamily="18" charset="0"/>
                <a:cs typeface="Arial"/>
              </a:rPr>
              <a:t>avoinnapitomaksu</a:t>
            </a:r>
            <a:r>
              <a:rPr lang="fi-FI" sz="2000">
                <a:latin typeface="Arial"/>
                <a:ea typeface="Times New Roman" panose="02020603050405020304" pitchFamily="18" charset="0"/>
                <a:cs typeface="Arial"/>
              </a:rPr>
              <a:t> (</a:t>
            </a:r>
            <a:r>
              <a:rPr lang="fi-FI" sz="2000" b="1">
                <a:latin typeface="Arial"/>
                <a:ea typeface="Times New Roman" panose="02020603050405020304" pitchFamily="18" charset="0"/>
                <a:cs typeface="Arial"/>
              </a:rPr>
              <a:t>45€/alkava tunti, </a:t>
            </a:r>
            <a:r>
              <a:rPr lang="fi-FI" sz="2000">
                <a:latin typeface="Arial"/>
                <a:ea typeface="Times New Roman" panose="02020603050405020304" pitchFamily="18" charset="0"/>
                <a:cs typeface="Arial"/>
              </a:rPr>
              <a:t>sis. alv. 25,5%)</a:t>
            </a:r>
            <a:endParaRPr lang="fi-FI" sz="2000">
              <a:latin typeface="Arial" panose="020B0604020202020204" pitchFamily="34" charset="0"/>
              <a:ea typeface="Times New Roman" panose="02020603050405020304" pitchFamily="18" charset="0"/>
              <a:cs typeface="Arial"/>
            </a:endParaRPr>
          </a:p>
          <a:p>
            <a:pPr marL="894715" lvl="1">
              <a:buFont typeface="Courier New"/>
              <a:buChar char="o"/>
            </a:pPr>
            <a:endParaRPr lang="fi-FI" sz="2000">
              <a:latin typeface="Arial"/>
              <a:ea typeface="Times New Roman" panose="02020603050405020304" pitchFamily="18" charset="0"/>
              <a:cs typeface="Arial"/>
            </a:endParaRPr>
          </a:p>
          <a:p>
            <a:pPr marL="285750" indent="-285750"/>
            <a:r>
              <a:rPr lang="fi-FI" sz="2000">
                <a:latin typeface="Arial"/>
                <a:ea typeface="Times New Roman" panose="02020603050405020304" pitchFamily="18" charset="0"/>
                <a:cs typeface="Arial"/>
              </a:rPr>
              <a:t>Porin taidemuseon luentosali ja Satakunnan Museon Taavi-lava </a:t>
            </a:r>
            <a:br>
              <a:rPr lang="fi-FI" sz="2000">
                <a:latin typeface="Arial"/>
                <a:ea typeface="Times New Roman" panose="02020603050405020304" pitchFamily="18" charset="0"/>
                <a:cs typeface="Arial"/>
              </a:rPr>
            </a:br>
            <a:r>
              <a:rPr lang="fi-FI" sz="2000" b="1">
                <a:latin typeface="Arial"/>
                <a:ea typeface="Times New Roman" panose="02020603050405020304" pitchFamily="18" charset="0"/>
                <a:cs typeface="Arial"/>
              </a:rPr>
              <a:t>100€</a:t>
            </a:r>
            <a:r>
              <a:rPr lang="fi-FI" sz="2000">
                <a:latin typeface="Arial"/>
                <a:ea typeface="Times New Roman" panose="02020603050405020304" pitchFamily="18" charset="0"/>
                <a:cs typeface="Arial"/>
              </a:rPr>
              <a:t> (</a:t>
            </a:r>
            <a:r>
              <a:rPr lang="fi-FI" sz="2000" b="1">
                <a:latin typeface="Arial"/>
                <a:ea typeface="Times New Roman" panose="02020603050405020304" pitchFamily="18" charset="0"/>
                <a:cs typeface="Arial"/>
              </a:rPr>
              <a:t>alle 4h</a:t>
            </a:r>
            <a:r>
              <a:rPr lang="fi-FI" sz="2000">
                <a:latin typeface="Arial"/>
                <a:ea typeface="Times New Roman" panose="02020603050405020304" pitchFamily="18" charset="0"/>
                <a:cs typeface="Arial"/>
              </a:rPr>
              <a:t>)/</a:t>
            </a:r>
            <a:r>
              <a:rPr lang="fi-FI" sz="2000" b="1">
                <a:latin typeface="Arial"/>
                <a:ea typeface="Times New Roman" panose="02020603050405020304" pitchFamily="18" charset="0"/>
                <a:cs typeface="Arial"/>
              </a:rPr>
              <a:t>160€</a:t>
            </a:r>
            <a:r>
              <a:rPr lang="fi-FI" sz="2000">
                <a:latin typeface="Arial"/>
                <a:ea typeface="Times New Roman" panose="02020603050405020304" pitchFamily="18" charset="0"/>
                <a:cs typeface="Arial"/>
              </a:rPr>
              <a:t> (</a:t>
            </a:r>
            <a:r>
              <a:rPr lang="fi-FI" sz="2000" b="1">
                <a:latin typeface="Arial"/>
                <a:ea typeface="Times New Roman" panose="02020603050405020304" pitchFamily="18" charset="0"/>
                <a:cs typeface="Arial"/>
              </a:rPr>
              <a:t>yli 4h/koko päivä</a:t>
            </a:r>
            <a:r>
              <a:rPr lang="fi-FI" sz="2000">
                <a:latin typeface="Arial"/>
                <a:ea typeface="Times New Roman" panose="02020603050405020304" pitchFamily="18" charset="0"/>
                <a:cs typeface="Arial"/>
              </a:rPr>
              <a:t>) (sis. alv. 25,5%)</a:t>
            </a:r>
            <a:endParaRPr lang="fi-FI"/>
          </a:p>
          <a:p>
            <a:pPr marL="285750" indent="-285750"/>
            <a:endParaRPr lang="fi-FI" sz="2000">
              <a:latin typeface="Arial"/>
              <a:cs typeface="Arial"/>
            </a:endParaRPr>
          </a:p>
          <a:p>
            <a:pPr marL="285750" indent="-285750"/>
            <a:r>
              <a:rPr lang="fi-FI" sz="2000">
                <a:latin typeface="Arial"/>
                <a:cs typeface="Arial"/>
              </a:rPr>
              <a:t>HUOM! Taidemuseon tilat varattavissa 1.2.2025 alkaen</a:t>
            </a:r>
            <a:endParaRPr lang="fi-FI" sz="2000">
              <a:latin typeface="Arial" panose="020B0604020202020204" pitchFamily="34" charset="0"/>
              <a:cs typeface="Arial"/>
            </a:endParaRPr>
          </a:p>
          <a:p>
            <a:pPr marL="608965" lvl="1" indent="0">
              <a:buNone/>
            </a:pPr>
            <a:endParaRPr lang="fi-FI" sz="2000">
              <a:latin typeface="Arial" panose="020B0604020202020204" pitchFamily="34" charset="0"/>
              <a:cs typeface="Arial"/>
            </a:endParaRPr>
          </a:p>
          <a:p>
            <a:pPr marL="608965" lvl="1" indent="0">
              <a:buNone/>
            </a:pPr>
            <a:endParaRPr lang="fi-FI" sz="2000">
              <a:latin typeface="Arial" panose="020B0604020202020204" pitchFamily="34" charset="0"/>
              <a:cs typeface="Arial"/>
            </a:endParaRPr>
          </a:p>
          <a:p>
            <a:pPr indent="0">
              <a:buNone/>
            </a:pPr>
            <a:endParaRPr lang="fi-FI" sz="1600">
              <a:latin typeface="Arial" panose="020B0604020202020204" pitchFamily="34" charset="0"/>
              <a:cs typeface="Times New Roman" panose="02020603050405020304" pitchFamily="18" charset="0"/>
            </a:endParaRPr>
          </a:p>
          <a:p>
            <a:pPr indent="0">
              <a:buNone/>
            </a:pPr>
            <a:endParaRPr lang="fi-FI" sz="1600">
              <a:latin typeface="Arial" panose="020B0604020202020204" pitchFamily="34" charset="0"/>
              <a:cs typeface="Times New Roman" panose="02020603050405020304" pitchFamily="18" charset="0"/>
            </a:endParaRPr>
          </a:p>
          <a:p>
            <a:pPr indent="0">
              <a:buNone/>
            </a:pPr>
            <a:endParaRPr lang="en-US">
              <a:latin typeface="Arial" panose="020B0604020202020204" pitchFamily="34" charset="0"/>
              <a:cs typeface="Times New Roman" panose="02020603050405020304" pitchFamily="18" charset="0"/>
            </a:endParaRPr>
          </a:p>
          <a:p>
            <a:pPr indent="0">
              <a:buNone/>
            </a:pPr>
            <a:endParaRPr lang="fi-FI">
              <a:latin typeface="Calibri"/>
              <a:cs typeface="Calibri"/>
            </a:endParaRPr>
          </a:p>
        </p:txBody>
      </p:sp>
    </p:spTree>
    <p:extLst>
      <p:ext uri="{BB962C8B-B14F-4D97-AF65-F5344CB8AC3E}">
        <p14:creationId xmlns:p14="http://schemas.microsoft.com/office/powerpoint/2010/main" val="4199381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12B070-E606-872F-B927-ACFF0B85A1F0}"/>
              </a:ext>
            </a:extLst>
          </p:cNvPr>
          <p:cNvSpPr>
            <a:spLocks noGrp="1"/>
          </p:cNvSpPr>
          <p:nvPr>
            <p:ph type="title"/>
          </p:nvPr>
        </p:nvSpPr>
        <p:spPr/>
        <p:txBody>
          <a:bodyPr>
            <a:normAutofit/>
          </a:bodyPr>
          <a:lst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fi-FI" sz="3600" b="1">
                <a:latin typeface="Arial" panose="020B0604020202020204" pitchFamily="34" charset="0"/>
                <a:cs typeface="Arial" panose="020B0604020202020204" pitchFamily="34" charset="0"/>
              </a:rPr>
              <a:t>Ennakkokysymys: Teatteritilat</a:t>
            </a:r>
          </a:p>
        </p:txBody>
      </p:sp>
      <p:sp>
        <p:nvSpPr>
          <p:cNvPr id="3" name="Sisällön paikkamerkki 2">
            <a:extLst>
              <a:ext uri="{FF2B5EF4-FFF2-40B4-BE49-F238E27FC236}">
                <a16:creationId xmlns:a16="http://schemas.microsoft.com/office/drawing/2014/main" id="{B7DC5A84-1020-3207-65C3-F1591DEAE623}"/>
              </a:ext>
            </a:extLst>
          </p:cNvPr>
          <p:cNvSpPr>
            <a:spLocks noGrp="1"/>
          </p:cNvSpPr>
          <p:nvPr>
            <p:ph idx="1"/>
          </p:nvPr>
        </p:nvSpPr>
        <p:spPr/>
        <p:txBody>
          <a:bodyPr vert="horz" lIns="91440" tIns="45720" rIns="91440" bIns="45720" rtlCol="0" anchor="t">
            <a:normAutofit/>
          </a:bodyPr>
          <a:lst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fi-FI" sz="2200">
                <a:effectLst/>
                <a:latin typeface="Arial"/>
                <a:cs typeface="Arial"/>
              </a:rPr>
              <a:t>Millaisia teatteritiloja kaupungissa on aikuisille, tai nuorille aikuisille harrastajille?</a:t>
            </a:r>
            <a:endParaRPr lang="fi-FI" sz="2200">
              <a:latin typeface="Arial"/>
              <a:cs typeface="Arial"/>
            </a:endParaRPr>
          </a:p>
          <a:p>
            <a:endParaRPr lang="fi-FI" sz="2200">
              <a:latin typeface="Arial"/>
              <a:ea typeface="Times New Roman" panose="02020603050405020304" pitchFamily="18" charset="0"/>
              <a:cs typeface="Arial"/>
            </a:endParaRPr>
          </a:p>
          <a:p>
            <a:pPr marL="608965" lvl="1">
              <a:buFont typeface="Courier New"/>
              <a:buChar char="o"/>
            </a:pPr>
            <a:r>
              <a:rPr lang="fi-FI" sz="2000">
                <a:latin typeface="Arial"/>
                <a:ea typeface="Times New Roman" panose="02020603050405020304" pitchFamily="18" charset="0"/>
                <a:cs typeface="Arial"/>
              </a:rPr>
              <a:t>Teatterikäytössä olevia tiloja – </a:t>
            </a:r>
            <a:r>
              <a:rPr lang="fi-FI" sz="2000" err="1">
                <a:latin typeface="Arial"/>
                <a:ea typeface="Times New Roman" panose="02020603050405020304" pitchFamily="18" charset="0"/>
                <a:cs typeface="Arial"/>
              </a:rPr>
              <a:t>Annis</a:t>
            </a:r>
            <a:r>
              <a:rPr lang="fi-FI" sz="2000">
                <a:latin typeface="Arial"/>
                <a:ea typeface="Times New Roman" panose="02020603050405020304" pitchFamily="18" charset="0"/>
                <a:cs typeface="Arial"/>
              </a:rPr>
              <a:t>, Studio Hilkka (Rakastajat-teatteri)</a:t>
            </a:r>
            <a:endParaRPr lang="fi-FI" sz="2000">
              <a:effectLst/>
              <a:latin typeface="Arial" panose="020B0604020202020204" pitchFamily="34" charset="0"/>
              <a:ea typeface="Times New Roman" panose="02020603050405020304" pitchFamily="18" charset="0"/>
              <a:cs typeface="Arial"/>
            </a:endParaRPr>
          </a:p>
          <a:p>
            <a:pPr marL="608965" lvl="1">
              <a:buFont typeface="Courier New"/>
              <a:buChar char="o"/>
            </a:pPr>
            <a:r>
              <a:rPr lang="fi-FI" sz="2000">
                <a:latin typeface="Arial"/>
                <a:ea typeface="Times New Roman" panose="02020603050405020304" pitchFamily="18" charset="0"/>
                <a:cs typeface="Arial"/>
              </a:rPr>
              <a:t>Teatterikäyttöön soveltuvia tiloja – Promenadi-sali, kansalaisopiston auditorio, Vanhan radioaseman 2. krs. (T.E.H.D.A.S. ry), koulujen ja monitoimitalojen auditoriot ja juhlasalit</a:t>
            </a:r>
            <a:endParaRPr lang="fi-FI" sz="2000">
              <a:latin typeface="Arial" panose="020B0604020202020204" pitchFamily="34" charset="0"/>
              <a:ea typeface="Times New Roman" panose="02020603050405020304" pitchFamily="18" charset="0"/>
              <a:cs typeface="Arial"/>
            </a:endParaRPr>
          </a:p>
          <a:p>
            <a:pPr marL="608965" lvl="1">
              <a:buFont typeface="Courier New"/>
              <a:buChar char="o"/>
            </a:pPr>
            <a:r>
              <a:rPr lang="fi-FI" sz="2000">
                <a:latin typeface="Arial"/>
                <a:cs typeface="Arial"/>
              </a:rPr>
              <a:t>Mikäli Valimorakennuksen peruskorjaus etenee suunnitellusti, on vuoden 2027 aikana valmistumassa n. 220 hengen monikäyttöinen, esittävien taiteiden esitystila – Valimo-Sali</a:t>
            </a:r>
            <a:endParaRPr lang="fi-FI" sz="2000">
              <a:latin typeface="Arial" panose="020B0604020202020204" pitchFamily="34" charset="0"/>
              <a:cs typeface="Arial"/>
            </a:endParaRPr>
          </a:p>
          <a:p>
            <a:pPr indent="0">
              <a:buNone/>
            </a:pPr>
            <a:endParaRPr lang="en-US" sz="1867">
              <a:latin typeface="Arial" panose="020B0604020202020204" pitchFamily="34" charset="0"/>
              <a:ea typeface="Calibri"/>
              <a:cs typeface="Times New Roman" panose="02020603050405020304" pitchFamily="18" charset="0"/>
            </a:endParaRPr>
          </a:p>
          <a:p>
            <a:pPr indent="0">
              <a:buNone/>
            </a:pPr>
            <a:endParaRPr lang="en-US">
              <a:latin typeface="Arial" panose="020B0604020202020204" pitchFamily="34" charset="0"/>
              <a:ea typeface="Calibri"/>
              <a:cs typeface="Times New Roman" panose="02020603050405020304" pitchFamily="18" charset="0"/>
            </a:endParaRPr>
          </a:p>
          <a:p>
            <a:pPr indent="0">
              <a:buNone/>
            </a:pPr>
            <a:endParaRPr lang="fi-FI">
              <a:ea typeface="Calibri"/>
              <a:cs typeface="Calibri"/>
            </a:endParaRPr>
          </a:p>
        </p:txBody>
      </p:sp>
    </p:spTree>
    <p:extLst>
      <p:ext uri="{BB962C8B-B14F-4D97-AF65-F5344CB8AC3E}">
        <p14:creationId xmlns:p14="http://schemas.microsoft.com/office/powerpoint/2010/main" val="2907789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0746DA-0D83-49FA-919A-D6656885260F}"/>
              </a:ext>
            </a:extLst>
          </p:cNvPr>
          <p:cNvSpPr>
            <a:spLocks noGrp="1"/>
          </p:cNvSpPr>
          <p:nvPr>
            <p:ph type="ctrTitle"/>
          </p:nvPr>
        </p:nvSpPr>
        <p:spPr>
          <a:xfrm>
            <a:off x="5312230" y="2275115"/>
            <a:ext cx="6531428" cy="2664614"/>
          </a:xfrm>
        </p:spPr>
        <p:txBody>
          <a:bodyPr>
            <a:noAutofit/>
          </a:bodyPr>
          <a:lst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r>
              <a:rPr lang="fi-FI" sz="2133" b="1"/>
              <a:t>Jyri Träskelin</a:t>
            </a:r>
            <a:br>
              <a:rPr lang="fi-FI" sz="2133" b="1"/>
            </a:br>
            <a:r>
              <a:rPr lang="fi-FI" sz="2133"/>
              <a:t>​</a:t>
            </a:r>
            <a:br>
              <a:rPr lang="fi-FI" sz="2133"/>
            </a:br>
            <a:r>
              <a:rPr lang="fi-FI" sz="2133">
                <a:cs typeface="Calibri"/>
              </a:rPr>
              <a:t>Kulttuuriyksikön päällikkö</a:t>
            </a:r>
            <a:br>
              <a:rPr lang="fi-FI" sz="2133"/>
            </a:br>
            <a:r>
              <a:rPr lang="fi-FI" sz="2133"/>
              <a:t>0447011251</a:t>
            </a:r>
            <a:br>
              <a:rPr lang="fi-FI" sz="2133"/>
            </a:br>
            <a:r>
              <a:rPr lang="fi-FI" sz="2133">
                <a:cs typeface="Calibri"/>
              </a:rPr>
              <a:t>jyri.traskelin@pori.fi</a:t>
            </a:r>
            <a:br>
              <a:rPr lang="fi-FI" sz="2133">
                <a:cs typeface="Calibri"/>
              </a:rPr>
            </a:br>
            <a:br>
              <a:rPr lang="fi-FI" sz="2133"/>
            </a:br>
            <a:r>
              <a:rPr lang="fi-FI" sz="2133" b="1"/>
              <a:t>www.pori.fi</a:t>
            </a:r>
          </a:p>
        </p:txBody>
      </p:sp>
    </p:spTree>
    <p:extLst>
      <p:ext uri="{BB962C8B-B14F-4D97-AF65-F5344CB8AC3E}">
        <p14:creationId xmlns:p14="http://schemas.microsoft.com/office/powerpoint/2010/main" val="3279494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8EAC9F-787D-D26D-6AB4-96DFF90D83BA}"/>
              </a:ext>
            </a:extLst>
          </p:cNvPr>
          <p:cNvSpPr>
            <a:spLocks noGrp="1"/>
          </p:cNvSpPr>
          <p:nvPr>
            <p:ph type="ctrTitle"/>
          </p:nvPr>
        </p:nvSpPr>
        <p:spPr/>
        <p:txBody>
          <a:bodyPr>
            <a:normAutofit fontScale="90000"/>
          </a:bodyPr>
          <a:lstStyle/>
          <a:p>
            <a:r>
              <a:rPr lang="fi-FI" dirty="0"/>
              <a:t>Muita lyhytaikaiseen käyttöön tarkoitettuja tilamahdollisuuksia</a:t>
            </a:r>
          </a:p>
        </p:txBody>
      </p:sp>
      <p:sp>
        <p:nvSpPr>
          <p:cNvPr id="3" name="Alaotsikko 2">
            <a:extLst>
              <a:ext uri="{FF2B5EF4-FFF2-40B4-BE49-F238E27FC236}">
                <a16:creationId xmlns:a16="http://schemas.microsoft.com/office/drawing/2014/main" id="{CF6CB6CD-E084-E952-DBFB-A34169300B97}"/>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1561289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6DE5AE-9407-BDD5-CF80-074BB438B04E}"/>
              </a:ext>
            </a:extLst>
          </p:cNvPr>
          <p:cNvSpPr>
            <a:spLocks noGrp="1"/>
          </p:cNvSpPr>
          <p:nvPr>
            <p:ph type="title"/>
          </p:nvPr>
        </p:nvSpPr>
        <p:spPr/>
        <p:txBody>
          <a:bodyPr>
            <a:normAutofit/>
          </a:bodyPr>
          <a:lstStyle/>
          <a:p>
            <a:r>
              <a:rPr lang="fi-FI" b="1"/>
              <a:t>Porin seudun kansalaisopiston tilat</a:t>
            </a:r>
          </a:p>
        </p:txBody>
      </p:sp>
      <p:sp>
        <p:nvSpPr>
          <p:cNvPr id="3" name="Sisällön paikkamerkki 2">
            <a:extLst>
              <a:ext uri="{FF2B5EF4-FFF2-40B4-BE49-F238E27FC236}">
                <a16:creationId xmlns:a16="http://schemas.microsoft.com/office/drawing/2014/main" id="{0A2EF5E9-5A4A-D823-D0E7-D7E2B8FDB666}"/>
              </a:ext>
            </a:extLst>
          </p:cNvPr>
          <p:cNvSpPr>
            <a:spLocks noGrp="1"/>
          </p:cNvSpPr>
          <p:nvPr>
            <p:ph idx="1"/>
          </p:nvPr>
        </p:nvSpPr>
        <p:spPr/>
        <p:txBody>
          <a:bodyPr>
            <a:normAutofit/>
          </a:bodyPr>
          <a:lstStyle/>
          <a:p>
            <a:r>
              <a:rPr lang="fi-FI" sz="2000" b="0" i="0" u="none" strike="noStrike" dirty="0">
                <a:solidFill>
                  <a:srgbClr val="000000"/>
                </a:solidFill>
                <a:effectLst/>
                <a:latin typeface="Arial" panose="020B0604020202020204" pitchFamily="34" charset="0"/>
                <a:cs typeface="Arial" panose="020B0604020202020204" pitchFamily="34" charset="0"/>
              </a:rPr>
              <a:t>Gallen-Kallelankatu 14, 28100 Pori</a:t>
            </a:r>
          </a:p>
          <a:p>
            <a:r>
              <a:rPr lang="fi-FI" sz="2000" b="0" i="0" u="none" strike="noStrike" dirty="0">
                <a:solidFill>
                  <a:srgbClr val="000000"/>
                </a:solidFill>
                <a:effectLst/>
                <a:latin typeface="Arial" panose="020B0604020202020204" pitchFamily="34" charset="0"/>
                <a:cs typeface="Arial" panose="020B0604020202020204" pitchFamily="34" charset="0"/>
              </a:rPr>
              <a:t>Useita luokkatiloja ja auditorio</a:t>
            </a:r>
          </a:p>
          <a:p>
            <a:r>
              <a:rPr lang="fi-FI" sz="2000" b="0" i="0" u="none" strike="noStrike" dirty="0">
                <a:solidFill>
                  <a:srgbClr val="000000"/>
                </a:solidFill>
                <a:effectLst/>
                <a:latin typeface="Arial" panose="020B0604020202020204" pitchFamily="34" charset="0"/>
                <a:cs typeface="Arial" panose="020B0604020202020204" pitchFamily="34" charset="0"/>
              </a:rPr>
              <a:t>Vuokrattavissa kertaluonteisesti, päiväaikaan, ajoittain</a:t>
            </a:r>
          </a:p>
          <a:p>
            <a:pPr marL="0" indent="0">
              <a:buNone/>
            </a:pPr>
            <a:endParaRPr lang="fi-FI" sz="2000" b="0" i="0" u="none" strike="noStrike" dirty="0">
              <a:solidFill>
                <a:srgbClr val="000000"/>
              </a:solidFill>
              <a:effectLst/>
              <a:latin typeface="Arial" panose="020B0604020202020204" pitchFamily="34" charset="0"/>
              <a:cs typeface="Arial" panose="020B0604020202020204" pitchFamily="34" charset="0"/>
            </a:endParaRPr>
          </a:p>
          <a:p>
            <a:r>
              <a:rPr lang="fi-FI" sz="2000" dirty="0">
                <a:solidFill>
                  <a:srgbClr val="000000"/>
                </a:solidFill>
                <a:latin typeface="Arial" panose="020B0604020202020204" pitchFamily="34" charset="0"/>
                <a:cs typeface="Arial" panose="020B0604020202020204" pitchFamily="34" charset="0"/>
              </a:rPr>
              <a:t>A</a:t>
            </a:r>
            <a:r>
              <a:rPr lang="fi-FI" sz="2000" b="0" i="0" u="none" strike="noStrike" dirty="0">
                <a:solidFill>
                  <a:srgbClr val="000000"/>
                </a:solidFill>
                <a:effectLst/>
                <a:latin typeface="Arial" panose="020B0604020202020204" pitchFamily="34" charset="0"/>
                <a:cs typeface="Arial" panose="020B0604020202020204" pitchFamily="34" charset="0"/>
              </a:rPr>
              <a:t>siakaspalvelu ma-pe klo 10-16 puh 026215963 tai</a:t>
            </a:r>
            <a:br>
              <a:rPr lang="fi-FI" sz="2000" b="0" i="0" u="none" strike="noStrike" dirty="0">
                <a:solidFill>
                  <a:srgbClr val="000000"/>
                </a:solidFill>
                <a:effectLst/>
                <a:latin typeface="Arial" panose="020B0604020202020204" pitchFamily="34" charset="0"/>
                <a:cs typeface="Arial" panose="020B0604020202020204" pitchFamily="34" charset="0"/>
              </a:rPr>
            </a:br>
            <a:r>
              <a:rPr lang="fi-FI" sz="2000" b="0" i="0" u="none" strike="noStrike" dirty="0">
                <a:solidFill>
                  <a:srgbClr val="000000"/>
                </a:solidFill>
                <a:effectLst/>
                <a:latin typeface="Arial" panose="020B0604020202020204" pitchFamily="34" charset="0"/>
                <a:cs typeface="Arial" panose="020B0604020202020204" pitchFamily="34" charset="0"/>
              </a:rPr>
              <a:t>Teresa Kaaresmaa, </a:t>
            </a:r>
            <a:r>
              <a:rPr lang="fi-FI" sz="2000" b="0" i="0" u="none" strike="noStrike" dirty="0">
                <a:solidFill>
                  <a:srgbClr val="000000"/>
                </a:solidFill>
                <a:effectLst/>
                <a:latin typeface="Arial" panose="020B0604020202020204" pitchFamily="34" charset="0"/>
                <a:cs typeface="Arial" panose="020B0604020202020204" pitchFamily="34" charset="0"/>
                <a:hlinkClick r:id="rId2"/>
              </a:rPr>
              <a:t>teresa.kaaresmaa@pori.fi</a:t>
            </a:r>
            <a:r>
              <a:rPr lang="fi-FI" sz="2000" b="0" i="0" u="none" strike="noStrike" dirty="0">
                <a:solidFill>
                  <a:srgbClr val="000000"/>
                </a:solidFill>
                <a:effectLst/>
                <a:latin typeface="Arial" panose="020B0604020202020204" pitchFamily="34" charset="0"/>
                <a:cs typeface="Arial" panose="020B0604020202020204" pitchFamily="34" charset="0"/>
              </a:rPr>
              <a:t>, puh. 0447015963</a:t>
            </a:r>
            <a:endParaRPr lang="fi-FI"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8223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084004-6FDE-4E55-4BA4-604315BE5B8E}"/>
              </a:ext>
            </a:extLst>
          </p:cNvPr>
          <p:cNvSpPr>
            <a:spLocks noGrp="1"/>
          </p:cNvSpPr>
          <p:nvPr>
            <p:ph type="title"/>
          </p:nvPr>
        </p:nvSpPr>
        <p:spPr/>
        <p:txBody>
          <a:bodyPr/>
          <a:lstStyle/>
          <a:p>
            <a:r>
              <a:rPr lang="fi-FI" b="1" dirty="0"/>
              <a:t>International House - </a:t>
            </a:r>
            <a:r>
              <a:rPr lang="fi-FI" b="1" i="0" dirty="0">
                <a:effectLst/>
                <a:latin typeface="Arial" panose="020B0604020202020204" pitchFamily="34" charset="0"/>
              </a:rPr>
              <a:t>Yrjönkatu 15 A 5. krs</a:t>
            </a:r>
            <a:endParaRPr lang="fi-FI" b="1" dirty="0"/>
          </a:p>
        </p:txBody>
      </p:sp>
      <p:sp>
        <p:nvSpPr>
          <p:cNvPr id="3" name="Sisällön paikkamerkki 2">
            <a:extLst>
              <a:ext uri="{FF2B5EF4-FFF2-40B4-BE49-F238E27FC236}">
                <a16:creationId xmlns:a16="http://schemas.microsoft.com/office/drawing/2014/main" id="{A385BEA4-3C04-E19A-1FEB-24C823B638DC}"/>
              </a:ext>
            </a:extLst>
          </p:cNvPr>
          <p:cNvSpPr>
            <a:spLocks noGrp="1"/>
          </p:cNvSpPr>
          <p:nvPr>
            <p:ph idx="1"/>
          </p:nvPr>
        </p:nvSpPr>
        <p:spPr/>
        <p:txBody>
          <a:bodyPr/>
          <a:lstStyle/>
          <a:p>
            <a:pPr marL="0" indent="0">
              <a:buNone/>
            </a:pPr>
            <a:r>
              <a:rPr lang="fi-FI" sz="1800" dirty="0"/>
              <a:t>International Housella on tiloja, joita yhdistykset voivat käyttää </a:t>
            </a:r>
            <a:r>
              <a:rPr lang="fi-FI" sz="1800" b="1" dirty="0"/>
              <a:t>ilmaiseksi</a:t>
            </a:r>
          </a:p>
          <a:p>
            <a:pPr marL="0" indent="0">
              <a:buNone/>
            </a:pPr>
            <a:endParaRPr lang="fi-FI" sz="1800" dirty="0"/>
          </a:p>
          <a:p>
            <a:pPr marL="0" indent="0">
              <a:buNone/>
            </a:pPr>
            <a:r>
              <a:rPr lang="fi-FI" sz="1800" dirty="0"/>
              <a:t>	- Olohuone-tyyppinen </a:t>
            </a:r>
            <a:r>
              <a:rPr lang="fi-FI" sz="1800"/>
              <a:t>12 hlölle</a:t>
            </a:r>
            <a:endParaRPr lang="fi-FI" sz="1800" dirty="0"/>
          </a:p>
          <a:p>
            <a:pPr marL="0" indent="0">
              <a:buNone/>
            </a:pPr>
            <a:r>
              <a:rPr lang="fi-FI" sz="1800" dirty="0"/>
              <a:t>	- 2 pientä neuvotteluhuonetta</a:t>
            </a:r>
          </a:p>
          <a:p>
            <a:pPr marL="0" indent="0">
              <a:buNone/>
            </a:pPr>
            <a:r>
              <a:rPr lang="fi-FI" sz="1800" dirty="0"/>
              <a:t>	- 20 hlölle tila tuoleineen (ilman pöytiä)</a:t>
            </a:r>
          </a:p>
          <a:p>
            <a:pPr marL="0" indent="0">
              <a:buNone/>
            </a:pPr>
            <a:r>
              <a:rPr lang="fi-FI" sz="1800" dirty="0"/>
              <a:t>	- Pienkeittiö käytettävissä</a:t>
            </a:r>
          </a:p>
          <a:p>
            <a:pPr marL="0" indent="0">
              <a:buNone/>
            </a:pPr>
            <a:r>
              <a:rPr lang="fi-FI" sz="1800" dirty="0"/>
              <a:t>	- Siirrettävä näyttö-tv, jossa HDMI-liitäntä</a:t>
            </a:r>
          </a:p>
          <a:p>
            <a:pPr marL="0" indent="0">
              <a:buNone/>
            </a:pPr>
            <a:endParaRPr lang="fi-FI" sz="1800" dirty="0"/>
          </a:p>
          <a:p>
            <a:pPr marL="0" indent="0">
              <a:buNone/>
            </a:pPr>
            <a:r>
              <a:rPr lang="fi-FI" sz="1800" dirty="0"/>
              <a:t>Ota yhteyttä, jos jollekin tilalle on lyhytaikaista tarvetta:</a:t>
            </a:r>
          </a:p>
          <a:p>
            <a:pPr marL="0" indent="0">
              <a:buNone/>
            </a:pPr>
            <a:r>
              <a:rPr lang="fi-FI" sz="1800" b="1" dirty="0">
                <a:effectLst/>
              </a:rPr>
              <a:t>	Niina Hyytinen</a:t>
            </a:r>
            <a:endParaRPr lang="fi-FI" sz="1800" dirty="0"/>
          </a:p>
          <a:p>
            <a:pPr marL="0" indent="0">
              <a:buNone/>
            </a:pPr>
            <a:r>
              <a:rPr lang="fi-FI" sz="1800" dirty="0">
                <a:effectLst/>
              </a:rPr>
              <a:t>	</a:t>
            </a:r>
            <a:r>
              <a:rPr lang="fi-FI" sz="1800" dirty="0" err="1">
                <a:effectLst/>
              </a:rPr>
              <a:t>Manager</a:t>
            </a:r>
            <a:r>
              <a:rPr lang="fi-FI" sz="1800" dirty="0">
                <a:effectLst/>
              </a:rPr>
              <a:t> of International House Pori</a:t>
            </a:r>
            <a:endParaRPr lang="fi-FI" sz="1800" dirty="0"/>
          </a:p>
          <a:p>
            <a:pPr marL="0" indent="0">
              <a:buNone/>
            </a:pPr>
            <a:r>
              <a:rPr lang="fi-FI" sz="1800" dirty="0">
                <a:effectLst/>
              </a:rPr>
              <a:t>	p. 044 701 4563 / </a:t>
            </a:r>
            <a:r>
              <a:rPr lang="fi-FI" sz="1800" dirty="0">
                <a:effectLst/>
                <a:hlinkClick r:id="rId2" tooltip="mailto:niina.hyytinen@pori.fi"/>
              </a:rPr>
              <a:t>niina.hyytinen@pori.fi</a:t>
            </a:r>
            <a:endParaRPr lang="fi-FI" sz="1800" dirty="0"/>
          </a:p>
          <a:p>
            <a:endParaRPr lang="fi-FI" dirty="0"/>
          </a:p>
        </p:txBody>
      </p:sp>
      <p:pic>
        <p:nvPicPr>
          <p:cNvPr id="5" name="Kuva 4">
            <a:extLst>
              <a:ext uri="{FF2B5EF4-FFF2-40B4-BE49-F238E27FC236}">
                <a16:creationId xmlns:a16="http://schemas.microsoft.com/office/drawing/2014/main" id="{754B2EA7-5CA0-5DAA-F6E8-078F918462A0}"/>
              </a:ext>
            </a:extLst>
          </p:cNvPr>
          <p:cNvPicPr>
            <a:picLocks noChangeAspect="1"/>
          </p:cNvPicPr>
          <p:nvPr/>
        </p:nvPicPr>
        <p:blipFill>
          <a:blip r:embed="rId3"/>
          <a:stretch>
            <a:fillRect/>
          </a:stretch>
        </p:blipFill>
        <p:spPr>
          <a:xfrm>
            <a:off x="6590046" y="2086180"/>
            <a:ext cx="4315427" cy="3267531"/>
          </a:xfrm>
          <a:prstGeom prst="rect">
            <a:avLst/>
          </a:prstGeom>
        </p:spPr>
      </p:pic>
    </p:spTree>
    <p:extLst>
      <p:ext uri="{BB962C8B-B14F-4D97-AF65-F5344CB8AC3E}">
        <p14:creationId xmlns:p14="http://schemas.microsoft.com/office/powerpoint/2010/main" val="2737604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A48D02-8485-40B3-6480-DCFE547C94FB}"/>
              </a:ext>
            </a:extLst>
          </p:cNvPr>
          <p:cNvSpPr>
            <a:spLocks noGrp="1"/>
          </p:cNvSpPr>
          <p:nvPr>
            <p:ph type="title"/>
          </p:nvPr>
        </p:nvSpPr>
        <p:spPr/>
        <p:txBody>
          <a:bodyPr>
            <a:normAutofit/>
          </a:bodyPr>
          <a:lstStyle/>
          <a:p>
            <a:r>
              <a:rPr lang="fi-FI" sz="3600" b="1">
                <a:effectLst/>
                <a:latin typeface="Arial" panose="020B0604020202020204" pitchFamily="34" charset="0"/>
                <a:ea typeface="Calibri" panose="020F0502020204030204" pitchFamily="34" charset="0"/>
                <a:cs typeface="Arial" panose="020B0604020202020204" pitchFamily="34" charset="0"/>
              </a:rPr>
              <a:t>TGT-yhteisötila </a:t>
            </a:r>
            <a:r>
              <a:rPr lang="fi-FI" sz="3600" b="1" err="1">
                <a:effectLst/>
                <a:latin typeface="Arial" panose="020B0604020202020204" pitchFamily="34" charset="0"/>
                <a:ea typeface="Calibri" panose="020F0502020204030204" pitchFamily="34" charset="0"/>
                <a:cs typeface="Arial" panose="020B0604020202020204" pitchFamily="34" charset="0"/>
              </a:rPr>
              <a:t>Teljäntorilla</a:t>
            </a:r>
            <a:endParaRPr lang="fi-FI"/>
          </a:p>
        </p:txBody>
      </p:sp>
      <p:sp>
        <p:nvSpPr>
          <p:cNvPr id="3" name="Sisällön paikkamerkki 2">
            <a:extLst>
              <a:ext uri="{FF2B5EF4-FFF2-40B4-BE49-F238E27FC236}">
                <a16:creationId xmlns:a16="http://schemas.microsoft.com/office/drawing/2014/main" id="{4F027B83-0282-E1E0-09E1-B1C35BDA7403}"/>
              </a:ext>
            </a:extLst>
          </p:cNvPr>
          <p:cNvSpPr>
            <a:spLocks noGrp="1"/>
          </p:cNvSpPr>
          <p:nvPr>
            <p:ph sz="half" idx="1"/>
          </p:nvPr>
        </p:nvSpPr>
        <p:spPr/>
        <p:txBody>
          <a:bodyPr>
            <a:normAutofit fontScale="85000" lnSpcReduction="10000"/>
          </a:bodyPr>
          <a:lstStyle/>
          <a:p>
            <a:pPr marL="381031" lvl="1">
              <a:lnSpc>
                <a:spcPct val="107000"/>
              </a:lnSpc>
              <a:buFont typeface="Arial" panose="020B0604020202020204" pitchFamily="34" charset="0"/>
              <a:buChar char="•"/>
            </a:pPr>
            <a:r>
              <a:rPr lang="fi-FI" sz="1800" err="1">
                <a:latin typeface="Arial" panose="020B0604020202020204" pitchFamily="34" charset="0"/>
                <a:ea typeface="Calibri" panose="020F0502020204030204" pitchFamily="34" charset="0"/>
                <a:cs typeface="Arial" panose="020B0604020202020204" pitchFamily="34" charset="0"/>
              </a:rPr>
              <a:t>Teljäntorilla</a:t>
            </a:r>
            <a:r>
              <a:rPr lang="fi-FI" sz="1800">
                <a:latin typeface="Arial" panose="020B0604020202020204" pitchFamily="34" charset="0"/>
                <a:ea typeface="Calibri" panose="020F0502020204030204" pitchFamily="34" charset="0"/>
                <a:cs typeface="Arial" panose="020B0604020202020204" pitchFamily="34" charset="0"/>
              </a:rPr>
              <a:t>, kävelykadun varrella</a:t>
            </a:r>
          </a:p>
          <a:p>
            <a:pPr marL="95281" lvl="1" indent="0">
              <a:lnSpc>
                <a:spcPct val="107000"/>
              </a:lnSpc>
              <a:buNone/>
            </a:pPr>
            <a:endParaRPr lang="fi-FI" sz="1800">
              <a:latin typeface="Arial" panose="020B0604020202020204" pitchFamily="34" charset="0"/>
              <a:ea typeface="Calibri" panose="020F0502020204030204" pitchFamily="34" charset="0"/>
              <a:cs typeface="Arial" panose="020B0604020202020204" pitchFamily="34" charset="0"/>
            </a:endParaRPr>
          </a:p>
          <a:p>
            <a:pPr marL="381031" lvl="1">
              <a:lnSpc>
                <a:spcPct val="107000"/>
              </a:lnSpc>
              <a:buFont typeface="Arial" panose="020B0604020202020204" pitchFamily="34" charset="0"/>
              <a:buChar char="•"/>
            </a:pPr>
            <a:r>
              <a:rPr lang="fi-FI" sz="1800">
                <a:latin typeface="Arial" panose="020B0604020202020204" pitchFamily="34" charset="0"/>
                <a:ea typeface="Calibri" panose="020F0502020204030204" pitchFamily="34" charset="0"/>
                <a:cs typeface="Arial" panose="020B0604020202020204" pitchFamily="34" charset="0"/>
              </a:rPr>
              <a:t>Varattavissa kaupunkilaisten lyhytaikaisiin ideoihin, kuten tapahtumiin, näyttelyihin tai projekteihin.</a:t>
            </a:r>
          </a:p>
          <a:p>
            <a:pPr marL="95281" lvl="1" indent="0">
              <a:lnSpc>
                <a:spcPct val="107000"/>
              </a:lnSpc>
              <a:buNone/>
            </a:pPr>
            <a:endParaRPr lang="fi-FI" sz="1800">
              <a:latin typeface="Arial" panose="020B0604020202020204" pitchFamily="34" charset="0"/>
              <a:ea typeface="Calibri" panose="020F0502020204030204" pitchFamily="34" charset="0"/>
              <a:cs typeface="Arial" panose="020B0604020202020204" pitchFamily="34" charset="0"/>
            </a:endParaRPr>
          </a:p>
          <a:p>
            <a:pPr marL="381031" lvl="1">
              <a:lnSpc>
                <a:spcPct val="107000"/>
              </a:lnSpc>
              <a:buFont typeface="Arial" panose="020B0604020202020204" pitchFamily="34" charset="0"/>
              <a:buChar char="•"/>
            </a:pPr>
            <a:r>
              <a:rPr lang="fi-FI" sz="1800">
                <a:latin typeface="Arial" panose="020B0604020202020204" pitchFamily="34" charset="0"/>
                <a:ea typeface="Calibri" panose="020F0502020204030204" pitchFamily="34" charset="0"/>
                <a:cs typeface="Arial" panose="020B0604020202020204" pitchFamily="34" charset="0"/>
              </a:rPr>
              <a:t>Maksuton lukuun ottamatta mahdollisia juoksevia kuluja, kuten sähkönkäyttöä tilassa.</a:t>
            </a:r>
          </a:p>
          <a:p>
            <a:pPr marL="95281" lvl="1" indent="0">
              <a:lnSpc>
                <a:spcPct val="107000"/>
              </a:lnSpc>
              <a:buNone/>
            </a:pPr>
            <a:endParaRPr lang="fi-FI" sz="1800">
              <a:latin typeface="Arial" panose="020B0604020202020204" pitchFamily="34" charset="0"/>
              <a:ea typeface="Calibri" panose="020F0502020204030204" pitchFamily="34" charset="0"/>
              <a:cs typeface="Arial" panose="020B0604020202020204" pitchFamily="34" charset="0"/>
            </a:endParaRPr>
          </a:p>
          <a:p>
            <a:pPr marL="381031" lvl="1">
              <a:lnSpc>
                <a:spcPct val="107000"/>
              </a:lnSpc>
              <a:buFont typeface="Arial" panose="020B0604020202020204" pitchFamily="34" charset="0"/>
              <a:buChar char="•"/>
            </a:pPr>
            <a:r>
              <a:rPr lang="fi-FI" sz="1800">
                <a:latin typeface="Arial" panose="020B0604020202020204" pitchFamily="34" charset="0"/>
                <a:ea typeface="Calibri" panose="020F0502020204030204" pitchFamily="34" charset="0"/>
                <a:cs typeface="Arial" panose="020B0604020202020204" pitchFamily="34" charset="0"/>
              </a:rPr>
              <a:t>Tila on osa </a:t>
            </a:r>
            <a:r>
              <a:rPr lang="fi-FI" sz="1800"/>
              <a:t>EU:n </a:t>
            </a:r>
            <a:r>
              <a:rPr lang="fi-FI" sz="1800" err="1"/>
              <a:t>Interreg</a:t>
            </a:r>
            <a:r>
              <a:rPr lang="fi-FI" sz="1800"/>
              <a:t> Baltic Sea </a:t>
            </a:r>
            <a:r>
              <a:rPr lang="fi-FI" sz="1800" err="1"/>
              <a:t>Region</a:t>
            </a:r>
            <a:r>
              <a:rPr lang="fi-FI" sz="1800"/>
              <a:t> -ohjelman </a:t>
            </a:r>
            <a:r>
              <a:rPr lang="fi-FI" sz="1800" err="1"/>
              <a:t>Liveability</a:t>
            </a:r>
            <a:r>
              <a:rPr lang="fi-FI" sz="1800"/>
              <a:t> –hanketta, jossa Porin kaupunki on mukana.</a:t>
            </a:r>
          </a:p>
          <a:p>
            <a:pPr marL="381031" lvl="1">
              <a:lnSpc>
                <a:spcPct val="107000"/>
              </a:lnSpc>
              <a:buFont typeface="Arial" panose="020B0604020202020204" pitchFamily="34" charset="0"/>
              <a:buChar char="•"/>
            </a:pPr>
            <a:endParaRPr lang="fi-FI" sz="1800"/>
          </a:p>
          <a:p>
            <a:pPr marL="381031" lvl="1">
              <a:lnSpc>
                <a:spcPct val="107000"/>
              </a:lnSpc>
              <a:buFont typeface="Arial" panose="020B0604020202020204" pitchFamily="34" charset="0"/>
              <a:buChar char="•"/>
            </a:pPr>
            <a:r>
              <a:rPr lang="fi-FI" sz="1800">
                <a:effectLst/>
                <a:latin typeface="Arial" panose="020B0604020202020204" pitchFamily="34" charset="0"/>
                <a:ea typeface="Calibri" panose="020F0502020204030204" pitchFamily="34" charset="0"/>
                <a:cs typeface="Arial" panose="020B0604020202020204" pitchFamily="34" charset="0"/>
              </a:rPr>
              <a:t>Lisätiedot </a:t>
            </a:r>
            <a:r>
              <a:rPr lang="fi-FI" sz="1800">
                <a:effectLst/>
                <a:latin typeface="Arial" panose="020B0604020202020204" pitchFamily="34" charset="0"/>
                <a:ea typeface="Calibri" panose="020F0502020204030204" pitchFamily="34" charset="0"/>
                <a:cs typeface="Arial" panose="020B0604020202020204" pitchFamily="34" charset="0"/>
                <a:hlinkClick r:id="rId2"/>
              </a:rPr>
              <a:t>täältä</a:t>
            </a:r>
            <a:endParaRPr lang="fi-FI" sz="1800">
              <a:effectLst/>
              <a:latin typeface="Arial" panose="020B0604020202020204" pitchFamily="34" charset="0"/>
              <a:ea typeface="Calibri" panose="020F0502020204030204" pitchFamily="34" charset="0"/>
              <a:cs typeface="Arial" panose="020B0604020202020204" pitchFamily="34" charset="0"/>
            </a:endParaRPr>
          </a:p>
          <a:p>
            <a:pPr marL="381031" lvl="1">
              <a:lnSpc>
                <a:spcPct val="107000"/>
              </a:lnSpc>
              <a:buFont typeface="Arial" panose="020B0604020202020204" pitchFamily="34" charset="0"/>
              <a:buChar char="•"/>
            </a:pPr>
            <a:endParaRPr lang="fi-FI" sz="1800">
              <a:effectLst/>
              <a:latin typeface="Arial" panose="020B0604020202020204" pitchFamily="34" charset="0"/>
              <a:ea typeface="Calibri" panose="020F0502020204030204" pitchFamily="34" charset="0"/>
              <a:cs typeface="Arial" panose="020B0604020202020204" pitchFamily="34" charset="0"/>
            </a:endParaRPr>
          </a:p>
          <a:p>
            <a:pPr marL="381031" lvl="1">
              <a:lnSpc>
                <a:spcPct val="107000"/>
              </a:lnSpc>
              <a:buFont typeface="Arial" panose="020B0604020202020204" pitchFamily="34" charset="0"/>
              <a:buChar char="•"/>
            </a:pPr>
            <a:r>
              <a:rPr lang="fi-FI" sz="1800">
                <a:effectLst/>
                <a:latin typeface="Arial" panose="020B0604020202020204" pitchFamily="34" charset="0"/>
                <a:ea typeface="Calibri" panose="020F0502020204030204" pitchFamily="34" charset="0"/>
                <a:cs typeface="Arial" panose="020B0604020202020204" pitchFamily="34" charset="0"/>
              </a:rPr>
              <a:t>Yhteystiedot: </a:t>
            </a:r>
            <a:r>
              <a:rPr lang="fi-FI" sz="1800">
                <a:latin typeface="Arial" panose="020B0604020202020204" pitchFamily="34" charset="0"/>
                <a:ea typeface="Calibri" panose="020F0502020204030204" pitchFamily="34" charset="0"/>
                <a:cs typeface="Arial" panose="020B0604020202020204" pitchFamily="34" charset="0"/>
                <a:hlinkClick r:id="rId3"/>
              </a:rPr>
              <a:t>petri.haavisto@pori.fi</a:t>
            </a:r>
            <a:r>
              <a:rPr lang="fi-FI" sz="1800">
                <a:latin typeface="Arial" panose="020B0604020202020204" pitchFamily="34" charset="0"/>
                <a:ea typeface="Calibri" panose="020F0502020204030204" pitchFamily="34" charset="0"/>
                <a:cs typeface="Arial" panose="020B0604020202020204" pitchFamily="34" charset="0"/>
              </a:rPr>
              <a:t> </a:t>
            </a:r>
          </a:p>
          <a:p>
            <a:endParaRPr lang="fi-FI"/>
          </a:p>
        </p:txBody>
      </p:sp>
      <p:pic>
        <p:nvPicPr>
          <p:cNvPr id="1026" name="Picture 2" descr="Uusi TGT-yhteisötila tuo ikkunapaikan kaupunkilaisten ideoille keskelle  keskustaa - Porin kaupunki">
            <a:extLst>
              <a:ext uri="{FF2B5EF4-FFF2-40B4-BE49-F238E27FC236}">
                <a16:creationId xmlns:a16="http://schemas.microsoft.com/office/drawing/2014/main" id="{95A47E25-453F-AA75-87DE-8C3370AEE4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985" y="1742172"/>
            <a:ext cx="4126029" cy="3094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643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16E27D-D0FD-6116-E1B4-7446F080AA56}"/>
              </a:ext>
            </a:extLst>
          </p:cNvPr>
          <p:cNvSpPr>
            <a:spLocks noGrp="1"/>
          </p:cNvSpPr>
          <p:nvPr>
            <p:ph type="title"/>
          </p:nvPr>
        </p:nvSpPr>
        <p:spPr/>
        <p:txBody>
          <a:bodyPr>
            <a:normAutofit/>
          </a:bodyPr>
          <a:lst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fi-FI" sz="3733" b="1"/>
              <a:t>Tila-ilta ohjelma</a:t>
            </a:r>
          </a:p>
        </p:txBody>
      </p:sp>
      <p:sp>
        <p:nvSpPr>
          <p:cNvPr id="3" name="Sisällön paikkamerkki 2">
            <a:extLst>
              <a:ext uri="{FF2B5EF4-FFF2-40B4-BE49-F238E27FC236}">
                <a16:creationId xmlns:a16="http://schemas.microsoft.com/office/drawing/2014/main" id="{FE6E8404-AE44-7924-21F4-5B37E021A7A6}"/>
              </a:ext>
            </a:extLst>
          </p:cNvPr>
          <p:cNvSpPr>
            <a:spLocks noGrp="1"/>
          </p:cNvSpPr>
          <p:nvPr>
            <p:ph idx="1"/>
          </p:nvPr>
        </p:nvSpPr>
        <p:spPr>
          <a:xfrm>
            <a:off x="609600" y="1123953"/>
            <a:ext cx="10972800" cy="4548116"/>
          </a:xfrm>
        </p:spPr>
        <p:txBody>
          <a:bodyPr vert="horz" lIns="121920" tIns="60960" rIns="121920" bIns="60960" rtlCol="0" anchor="t">
            <a:normAutofit/>
          </a:bodyPr>
          <a:lst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indent="0">
              <a:buNone/>
            </a:pPr>
            <a:endParaRPr lang="fi-FI" sz="3600" dirty="0">
              <a:latin typeface="Aptos"/>
            </a:endParaRPr>
          </a:p>
          <a:p>
            <a:pPr indent="0">
              <a:buNone/>
            </a:pPr>
            <a:r>
              <a:rPr lang="fi-FI" sz="3600" b="1" dirty="0">
                <a:latin typeface="Aptos"/>
              </a:rPr>
              <a:t>Osio 2 </a:t>
            </a:r>
          </a:p>
          <a:p>
            <a:pPr indent="0">
              <a:buNone/>
            </a:pPr>
            <a:br>
              <a:rPr lang="fi-FI" sz="3600" dirty="0">
                <a:latin typeface="Aptos"/>
              </a:rPr>
            </a:br>
            <a:r>
              <a:rPr lang="fi-FI" dirty="0"/>
              <a:t>Klo 17.35 - 17.45 Liikuntapaikkojen varaukset (Manu)</a:t>
            </a:r>
          </a:p>
          <a:p>
            <a:pPr indent="0">
              <a:buNone/>
            </a:pPr>
            <a:r>
              <a:rPr lang="fi-FI" dirty="0"/>
              <a:t>Klo 17.45 - 17.55 Kirjaston tilat yhdistyksille (Elina)</a:t>
            </a:r>
          </a:p>
          <a:p>
            <a:pPr indent="0">
              <a:buNone/>
            </a:pPr>
            <a:r>
              <a:rPr lang="fi-FI" dirty="0"/>
              <a:t>Klo 17.55 - 18.05 Museon tilat yhdistyksille (Jyri)</a:t>
            </a:r>
          </a:p>
          <a:p>
            <a:pPr indent="0">
              <a:buNone/>
            </a:pPr>
            <a:r>
              <a:rPr lang="fi-FI" dirty="0"/>
              <a:t>Klo 18.05- 18.15  Yhteisölliset tilat  (Mari)</a:t>
            </a:r>
          </a:p>
          <a:p>
            <a:pPr indent="0">
              <a:buNone/>
            </a:pPr>
            <a:r>
              <a:rPr lang="fi-FI" dirty="0"/>
              <a:t>Klo 18.15 – 18.25 Muut tilamahdollisuudet kaupungissa (Diaesitys)</a:t>
            </a:r>
          </a:p>
          <a:p>
            <a:pPr indent="0">
              <a:buNone/>
            </a:pPr>
            <a:endParaRPr lang="fi-FI" dirty="0"/>
          </a:p>
          <a:p>
            <a:pPr marL="609585" lvl="1" indent="0">
              <a:buNone/>
            </a:pPr>
            <a:endParaRPr lang="fi-FI" sz="1467" dirty="0">
              <a:solidFill>
                <a:srgbClr val="FF0000"/>
              </a:solidFill>
              <a:latin typeface="Aptos"/>
            </a:endParaRPr>
          </a:p>
        </p:txBody>
      </p:sp>
    </p:spTree>
    <p:extLst>
      <p:ext uri="{BB962C8B-B14F-4D97-AF65-F5344CB8AC3E}">
        <p14:creationId xmlns:p14="http://schemas.microsoft.com/office/powerpoint/2010/main" val="16618764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F8F7CA-D674-5A5B-3A60-88682682420E}"/>
              </a:ext>
            </a:extLst>
          </p:cNvPr>
          <p:cNvSpPr>
            <a:spLocks noGrp="1"/>
          </p:cNvSpPr>
          <p:nvPr>
            <p:ph type="ctrTitle"/>
          </p:nvPr>
        </p:nvSpPr>
        <p:spPr>
          <a:xfrm>
            <a:off x="5014337" y="1366260"/>
            <a:ext cx="5997815" cy="2052215"/>
          </a:xfrm>
        </p:spPr>
        <p:txBody>
          <a:bodyPr>
            <a:normAutofit/>
          </a:bodyPr>
          <a:lstStyle/>
          <a:p>
            <a:r>
              <a:rPr lang="fi-FI"/>
              <a:t>Yhteisölliset yhteiskäyttötilat</a:t>
            </a:r>
          </a:p>
        </p:txBody>
      </p:sp>
      <p:sp>
        <p:nvSpPr>
          <p:cNvPr id="3" name="Alaotsikko 2">
            <a:extLst>
              <a:ext uri="{FF2B5EF4-FFF2-40B4-BE49-F238E27FC236}">
                <a16:creationId xmlns:a16="http://schemas.microsoft.com/office/drawing/2014/main" id="{4D6D3A03-5644-92C7-635C-BA417883B220}"/>
              </a:ext>
            </a:extLst>
          </p:cNvPr>
          <p:cNvSpPr>
            <a:spLocks noGrp="1"/>
          </p:cNvSpPr>
          <p:nvPr>
            <p:ph type="subTitle" idx="1"/>
          </p:nvPr>
        </p:nvSpPr>
        <p:spPr>
          <a:xfrm>
            <a:off x="4763824" y="3648899"/>
            <a:ext cx="6007176" cy="1799053"/>
          </a:xfrm>
        </p:spPr>
        <p:txBody>
          <a:bodyPr vert="horz" lIns="91440" tIns="45720" rIns="91440" bIns="45720" rtlCol="0" anchor="t">
            <a:normAutofit/>
          </a:bodyPr>
          <a:lstStyle/>
          <a:p>
            <a:r>
              <a:rPr lang="fi-FI" sz="1800" b="1"/>
              <a:t>Työn alla: "Monitoimitalojen tiloja harrastekäyttöön ja matalan kynnyksen kohtaamispaikoiksi."</a:t>
            </a:r>
            <a:endParaRPr lang="fi-FI"/>
          </a:p>
          <a:p>
            <a:endParaRPr lang="fi-FI" sz="1800" b="1"/>
          </a:p>
          <a:p>
            <a:r>
              <a:rPr lang="fi-FI" sz="1800" b="1"/>
              <a:t> Kehittämistyötä kaupunkistrategian mukaisesti</a:t>
            </a:r>
            <a:endParaRPr lang="fi-FI"/>
          </a:p>
        </p:txBody>
      </p:sp>
    </p:spTree>
    <p:extLst>
      <p:ext uri="{BB962C8B-B14F-4D97-AF65-F5344CB8AC3E}">
        <p14:creationId xmlns:p14="http://schemas.microsoft.com/office/powerpoint/2010/main" val="3360612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Freeform 100"/>
          <p:cNvSpPr/>
          <p:nvPr/>
        </p:nvSpPr>
        <p:spPr>
          <a:xfrm flipV="1">
            <a:off x="1524001" y="1"/>
            <a:ext cx="9143999" cy="6857999"/>
          </a:xfrm>
          <a:custGeom>
            <a:avLst/>
            <a:gdLst/>
            <a:ahLst/>
            <a:cxnLst/>
            <a:rect l="0" t="0" r="0" b="0"/>
            <a:pathLst>
              <a:path w="13004800" h="9753600">
                <a:moveTo>
                  <a:pt x="0" y="9753600"/>
                </a:moveTo>
                <a:lnTo>
                  <a:pt x="13004800" y="9753600"/>
                </a:lnTo>
                <a:lnTo>
                  <a:pt x="13004800" y="0"/>
                </a:lnTo>
                <a:lnTo>
                  <a:pt x="0" y="0"/>
                </a:lnTo>
                <a:lnTo>
                  <a:pt x="0" y="9753600"/>
                </a:lnTo>
                <a:close/>
              </a:path>
            </a:pathLst>
          </a:custGeom>
          <a:solidFill>
            <a:srgbClr val="FFFFFF">
              <a:alpha val="100000"/>
            </a:srgbClr>
          </a:solidFill>
          <a:ln w="9524">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857250"/>
            <a:endParaRPr lang="fi-FI" sz="1688" kern="0">
              <a:solidFill>
                <a:prstClr val="white"/>
              </a:solidFill>
              <a:latin typeface="Calibri"/>
            </a:endParaRPr>
          </a:p>
        </p:txBody>
      </p:sp>
      <p:sp>
        <p:nvSpPr>
          <p:cNvPr id="101" name="Freeform 101"/>
          <p:cNvSpPr/>
          <p:nvPr/>
        </p:nvSpPr>
        <p:spPr>
          <a:xfrm flipV="1">
            <a:off x="1524001" y="1"/>
            <a:ext cx="9143999" cy="6857999"/>
          </a:xfrm>
          <a:custGeom>
            <a:avLst/>
            <a:gdLst/>
            <a:ahLst/>
            <a:cxnLst/>
            <a:rect l="0" t="0" r="0" b="0"/>
            <a:pathLst>
              <a:path w="13004800" h="9753600">
                <a:moveTo>
                  <a:pt x="0" y="9753600"/>
                </a:moveTo>
                <a:lnTo>
                  <a:pt x="13004800" y="9753600"/>
                </a:lnTo>
                <a:lnTo>
                  <a:pt x="13004800" y="0"/>
                </a:lnTo>
                <a:lnTo>
                  <a:pt x="0" y="0"/>
                </a:lnTo>
                <a:lnTo>
                  <a:pt x="0" y="9753600"/>
                </a:lnTo>
                <a:close/>
              </a:path>
            </a:pathLst>
          </a:custGeom>
          <a:solidFill>
            <a:srgbClr val="FFFFFF">
              <a:alpha val="100000"/>
            </a:srgbClr>
          </a:solidFill>
          <a:ln w="9524">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857250"/>
            <a:endParaRPr lang="fi-FI" sz="1688" kern="0">
              <a:solidFill>
                <a:prstClr val="white"/>
              </a:solidFill>
              <a:latin typeface="Calibri"/>
            </a:endParaRPr>
          </a:p>
        </p:txBody>
      </p:sp>
      <p:sp>
        <p:nvSpPr>
          <p:cNvPr id="102" name="Freeform 102"/>
          <p:cNvSpPr/>
          <p:nvPr/>
        </p:nvSpPr>
        <p:spPr>
          <a:xfrm flipV="1">
            <a:off x="4264713" y="2103001"/>
            <a:ext cx="3535369" cy="2736786"/>
          </a:xfrm>
          <a:custGeom>
            <a:avLst/>
            <a:gdLst/>
            <a:ahLst/>
            <a:cxnLst/>
            <a:rect l="0" t="0" r="0" b="0"/>
            <a:pathLst>
              <a:path w="5699378" h="4411980">
                <a:moveTo>
                  <a:pt x="5698235" y="2926842"/>
                </a:moveTo>
                <a:cubicBezTo>
                  <a:pt x="5682868" y="2556637"/>
                  <a:pt x="5517387" y="2208658"/>
                  <a:pt x="5318759" y="1895984"/>
                </a:cubicBezTo>
                <a:cubicBezTo>
                  <a:pt x="4790185" y="1064134"/>
                  <a:pt x="3998086" y="402591"/>
                  <a:pt x="3085337" y="30861"/>
                </a:cubicBezTo>
                <a:cubicBezTo>
                  <a:pt x="3052825" y="17653"/>
                  <a:pt x="3019551" y="4572"/>
                  <a:pt x="2984499" y="2795"/>
                </a:cubicBezTo>
                <a:cubicBezTo>
                  <a:pt x="2930778" y="0"/>
                  <a:pt x="2879597" y="23877"/>
                  <a:pt x="2831082" y="47245"/>
                </a:cubicBezTo>
                <a:cubicBezTo>
                  <a:pt x="2596513" y="159893"/>
                  <a:pt x="2361691" y="272797"/>
                  <a:pt x="2137409" y="404749"/>
                </a:cubicBezTo>
                <a:cubicBezTo>
                  <a:pt x="1214880" y="947802"/>
                  <a:pt x="0" y="2112773"/>
                  <a:pt x="293241" y="3307462"/>
                </a:cubicBezTo>
                <a:cubicBezTo>
                  <a:pt x="449960" y="3945382"/>
                  <a:pt x="1122679" y="4411980"/>
                  <a:pt x="1775077" y="4335018"/>
                </a:cubicBezTo>
                <a:cubicBezTo>
                  <a:pt x="2427477" y="4258056"/>
                  <a:pt x="2973196" y="3647695"/>
                  <a:pt x="2977132" y="2990850"/>
                </a:cubicBezTo>
                <a:cubicBezTo>
                  <a:pt x="2979672" y="3471418"/>
                  <a:pt x="3257929" y="3941064"/>
                  <a:pt x="3678299" y="4174109"/>
                </a:cubicBezTo>
                <a:cubicBezTo>
                  <a:pt x="4098669" y="4407153"/>
                  <a:pt x="4644388" y="4394200"/>
                  <a:pt x="5053329" y="4141725"/>
                </a:cubicBezTo>
                <a:cubicBezTo>
                  <a:pt x="5446902" y="3898774"/>
                  <a:pt x="5698743" y="3442970"/>
                  <a:pt x="5699378" y="2981072"/>
                </a:cubicBezTo>
                <a:cubicBezTo>
                  <a:pt x="5699378" y="2963037"/>
                  <a:pt x="5698997" y="2945003"/>
                  <a:pt x="5698235" y="2926842"/>
                </a:cubicBezTo>
                <a:close/>
                <a:moveTo>
                  <a:pt x="1665985" y="4356100"/>
                </a:moveTo>
              </a:path>
            </a:pathLst>
          </a:custGeom>
          <a:solidFill>
            <a:srgbClr val="9E9E9E">
              <a:alpha val="100000"/>
            </a:srgbClr>
          </a:solidFill>
          <a:ln w="8403">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857250"/>
            <a:endParaRPr lang="fi-FI" sz="1688" kern="0">
              <a:solidFill>
                <a:prstClr val="white"/>
              </a:solidFill>
              <a:latin typeface="Calibri"/>
            </a:endParaRPr>
          </a:p>
        </p:txBody>
      </p:sp>
      <p:pic>
        <p:nvPicPr>
          <p:cNvPr id="103" name="Picture 10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399626" y="2125767"/>
            <a:ext cx="3420241" cy="2730553"/>
          </a:xfrm>
          <a:prstGeom prst="rect">
            <a:avLst/>
          </a:prstGeom>
          <a:noFill/>
        </p:spPr>
      </p:pic>
      <p:pic>
        <p:nvPicPr>
          <p:cNvPr id="112" name="Picture 1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0238023" y="5128488"/>
            <a:ext cx="851621" cy="833983"/>
          </a:xfrm>
          <a:prstGeom prst="rect">
            <a:avLst/>
          </a:prstGeom>
          <a:noFill/>
        </p:spPr>
      </p:pic>
      <p:pic>
        <p:nvPicPr>
          <p:cNvPr id="113" name="Picture 1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310188" y="5178266"/>
            <a:ext cx="2667000" cy="1464469"/>
          </a:xfrm>
          <a:prstGeom prst="rect">
            <a:avLst/>
          </a:prstGeom>
          <a:noFill/>
        </p:spPr>
      </p:pic>
      <p:pic>
        <p:nvPicPr>
          <p:cNvPr id="114" name="Picture 1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7798733" y="818306"/>
            <a:ext cx="310972" cy="319011"/>
          </a:xfrm>
          <a:prstGeom prst="rect">
            <a:avLst/>
          </a:prstGeom>
          <a:noFill/>
        </p:spPr>
      </p:pic>
      <p:pic>
        <p:nvPicPr>
          <p:cNvPr id="115" name="Picture 11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8303458" y="2336121"/>
            <a:ext cx="326237" cy="311774"/>
          </a:xfrm>
          <a:prstGeom prst="rect">
            <a:avLst/>
          </a:prstGeom>
          <a:noFill/>
        </p:spPr>
      </p:pic>
      <p:pic>
        <p:nvPicPr>
          <p:cNvPr id="116" name="Picture 11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8197557" y="4088622"/>
            <a:ext cx="308253" cy="302688"/>
          </a:xfrm>
          <a:prstGeom prst="rect">
            <a:avLst/>
          </a:prstGeom>
          <a:noFill/>
        </p:spPr>
      </p:pic>
      <p:pic>
        <p:nvPicPr>
          <p:cNvPr id="117" name="Picture 11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2218889" y="5502493"/>
            <a:ext cx="312651" cy="306947"/>
          </a:xfrm>
          <a:prstGeom prst="rect">
            <a:avLst/>
          </a:prstGeom>
          <a:noFill/>
        </p:spPr>
      </p:pic>
      <p:pic>
        <p:nvPicPr>
          <p:cNvPr id="118" name="Picture 11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a:xfrm>
            <a:off x="1941268" y="2322483"/>
            <a:ext cx="330773" cy="317655"/>
          </a:xfrm>
          <a:prstGeom prst="rect">
            <a:avLst/>
          </a:prstGeom>
          <a:noFill/>
        </p:spPr>
      </p:pic>
      <p:pic>
        <p:nvPicPr>
          <p:cNvPr id="119" name="Picture 119"/>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a:xfrm>
            <a:off x="2058689" y="3872709"/>
            <a:ext cx="334203" cy="330997"/>
          </a:xfrm>
          <a:prstGeom prst="rect">
            <a:avLst/>
          </a:prstGeom>
          <a:noFill/>
        </p:spPr>
      </p:pic>
      <p:pic>
        <p:nvPicPr>
          <p:cNvPr id="120" name="Picture 120"/>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a:xfrm>
            <a:off x="2183701" y="990066"/>
            <a:ext cx="322542" cy="326138"/>
          </a:xfrm>
          <a:prstGeom prst="rect">
            <a:avLst/>
          </a:prstGeom>
          <a:noFill/>
        </p:spPr>
      </p:pic>
      <p:pic>
        <p:nvPicPr>
          <p:cNvPr id="121" name="Picture 121"/>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a:xfrm>
            <a:off x="5591759" y="2881657"/>
            <a:ext cx="1009055" cy="1580555"/>
          </a:xfrm>
          <a:prstGeom prst="rect">
            <a:avLst/>
          </a:prstGeom>
          <a:noFill/>
        </p:spPr>
      </p:pic>
      <p:sp>
        <p:nvSpPr>
          <p:cNvPr id="122" name="Rectangle 122"/>
          <p:cNvSpPr/>
          <p:nvPr/>
        </p:nvSpPr>
        <p:spPr>
          <a:xfrm>
            <a:off x="1274234" y="1379396"/>
            <a:ext cx="2812257" cy="472181"/>
          </a:xfrm>
          <a:prstGeom prst="rect">
            <a:avLst/>
          </a:prstGeom>
        </p:spPr>
        <p:txBody>
          <a:bodyPr wrap="square" lIns="0" tIns="0" rIns="0" bIns="0" anchor="t">
            <a:spAutoFit/>
          </a:bodyPr>
          <a:lstStyle/>
          <a:p>
            <a:pPr marL="175895" defTabSz="857250"/>
            <a:r>
              <a:rPr lang="en-GB" sz="1200" b="1" kern="0">
                <a:solidFill>
                  <a:srgbClr val="000000"/>
                </a:solidFill>
                <a:latin typeface="Garet-Book"/>
              </a:rPr>
              <a:t>Tosiasiallinen yhdenvertaisuuden</a:t>
            </a:r>
          </a:p>
          <a:p>
            <a:pPr defTabSz="857250">
              <a:lnSpc>
                <a:spcPts val="1125"/>
              </a:lnSpc>
            </a:pPr>
            <a:r>
              <a:rPr lang="en-GB" sz="1200" b="1" kern="0">
                <a:solidFill>
                  <a:srgbClr val="000000"/>
                </a:solidFill>
                <a:latin typeface="Garet-Book"/>
              </a:rPr>
              <a:t>edistäminen, positiivinen erityiskohtelu,</a:t>
            </a:r>
          </a:p>
          <a:p>
            <a:pPr marL="288925" defTabSz="857250">
              <a:lnSpc>
                <a:spcPts val="1125"/>
              </a:lnSpc>
            </a:pPr>
            <a:r>
              <a:rPr lang="en-GB" sz="1200" b="1" kern="0">
                <a:solidFill>
                  <a:srgbClr val="000000"/>
                </a:solidFill>
                <a:latin typeface="Garet-Book"/>
              </a:rPr>
              <a:t>hiljaisten äänten kuuleminen.</a:t>
            </a:r>
          </a:p>
        </p:txBody>
      </p:sp>
      <p:sp>
        <p:nvSpPr>
          <p:cNvPr id="124" name="Rectangle 124"/>
          <p:cNvSpPr/>
          <p:nvPr/>
        </p:nvSpPr>
        <p:spPr>
          <a:xfrm>
            <a:off x="1856713" y="2663903"/>
            <a:ext cx="2639623" cy="754309"/>
          </a:xfrm>
          <a:prstGeom prst="rect">
            <a:avLst/>
          </a:prstGeom>
        </p:spPr>
        <p:txBody>
          <a:bodyPr wrap="square" lIns="0" tIns="0" rIns="0" bIns="0" anchor="t">
            <a:spAutoFit/>
          </a:bodyPr>
          <a:lstStyle/>
          <a:p>
            <a:pPr defTabSz="857250"/>
            <a:r>
              <a:rPr lang="en-GB" sz="1200" b="1" kern="0">
                <a:solidFill>
                  <a:srgbClr val="000000"/>
                </a:solidFill>
                <a:latin typeface="Garet-Book"/>
              </a:rPr>
              <a:t>Eri </a:t>
            </a:r>
            <a:r>
              <a:rPr lang="en-GB" sz="1200" b="1" kern="0" err="1">
                <a:solidFill>
                  <a:srgbClr val="000000"/>
                </a:solidFill>
                <a:latin typeface="Garet-Book"/>
              </a:rPr>
              <a:t>viitekehyksiin</a:t>
            </a:r>
            <a:r>
              <a:rPr lang="en-GB" sz="1200" b="1" kern="0">
                <a:solidFill>
                  <a:srgbClr val="000000"/>
                </a:solidFill>
                <a:latin typeface="Garet-Book"/>
              </a:rPr>
              <a:t> </a:t>
            </a:r>
            <a:r>
              <a:rPr lang="en-GB" sz="1200" b="1" kern="0" err="1">
                <a:solidFill>
                  <a:srgbClr val="000000"/>
                </a:solidFill>
                <a:latin typeface="Garet-Book"/>
              </a:rPr>
              <a:t>ja</a:t>
            </a:r>
            <a:r>
              <a:rPr lang="en-GB" sz="1200" b="1" kern="0">
                <a:solidFill>
                  <a:srgbClr val="000000"/>
                </a:solidFill>
                <a:latin typeface="Garet-Book"/>
              </a:rPr>
              <a:t> </a:t>
            </a:r>
            <a:r>
              <a:rPr lang="en-GB" sz="1200" b="1" kern="0" err="1">
                <a:solidFill>
                  <a:srgbClr val="000000"/>
                </a:solidFill>
                <a:latin typeface="Garet-Book"/>
              </a:rPr>
              <a:t>tutkittuun</a:t>
            </a:r>
            <a:r>
              <a:rPr lang="en-GB" sz="1200" b="1" kern="0">
                <a:solidFill>
                  <a:srgbClr val="000000"/>
                </a:solidFill>
                <a:latin typeface="Garet-Book"/>
              </a:rPr>
              <a:t> </a:t>
            </a:r>
            <a:r>
              <a:rPr lang="en-GB" sz="1200" b="1" kern="0" err="1">
                <a:solidFill>
                  <a:srgbClr val="000000"/>
                </a:solidFill>
                <a:latin typeface="Garet-Book"/>
              </a:rPr>
              <a:t>tietoon</a:t>
            </a:r>
          </a:p>
          <a:p>
            <a:pPr marL="193675" defTabSz="857250">
              <a:lnSpc>
                <a:spcPts val="1125"/>
              </a:lnSpc>
            </a:pPr>
            <a:r>
              <a:rPr lang="en-GB" sz="1200" b="1" kern="0">
                <a:solidFill>
                  <a:srgbClr val="000000"/>
                </a:solidFill>
                <a:latin typeface="Garet-Book"/>
              </a:rPr>
              <a:t>perustuvaa työtä hyvinvoinnin</a:t>
            </a:r>
          </a:p>
          <a:p>
            <a:pPr marL="74295" defTabSz="857250">
              <a:lnSpc>
                <a:spcPts val="1125"/>
              </a:lnSpc>
            </a:pPr>
            <a:r>
              <a:rPr lang="en-GB" sz="1200" b="1" kern="0">
                <a:solidFill>
                  <a:srgbClr val="000000"/>
                </a:solidFill>
                <a:latin typeface="Garet-Book"/>
              </a:rPr>
              <a:t>edistämiseksi paikallisiin tarpeisiin</a:t>
            </a:r>
          </a:p>
          <a:p>
            <a:pPr marL="274955" defTabSz="857250">
              <a:lnSpc>
                <a:spcPts val="1125"/>
              </a:lnSpc>
            </a:pPr>
            <a:r>
              <a:rPr lang="en-GB" sz="1200" b="1" kern="0">
                <a:solidFill>
                  <a:srgbClr val="000000"/>
                </a:solidFill>
                <a:latin typeface="Garet-Book"/>
              </a:rPr>
              <a:t>räätälöitynä. Vaikutusten ja</a:t>
            </a:r>
          </a:p>
          <a:p>
            <a:pPr marL="170815" defTabSz="857250">
              <a:lnSpc>
                <a:spcPts val="1125"/>
              </a:lnSpc>
            </a:pPr>
            <a:r>
              <a:rPr lang="en-GB" sz="1200" b="1" kern="0">
                <a:solidFill>
                  <a:srgbClr val="000000"/>
                </a:solidFill>
                <a:latin typeface="Garet-Book"/>
              </a:rPr>
              <a:t>vaikuttavuuden todentaminen.</a:t>
            </a:r>
          </a:p>
        </p:txBody>
      </p:sp>
      <p:sp>
        <p:nvSpPr>
          <p:cNvPr id="125" name="Rectangle 125"/>
          <p:cNvSpPr/>
          <p:nvPr/>
        </p:nvSpPr>
        <p:spPr>
          <a:xfrm>
            <a:off x="2002538" y="4243405"/>
            <a:ext cx="2160848" cy="754309"/>
          </a:xfrm>
          <a:prstGeom prst="rect">
            <a:avLst/>
          </a:prstGeom>
        </p:spPr>
        <p:txBody>
          <a:bodyPr wrap="none" lIns="0" tIns="0" rIns="0" bIns="0" anchor="t">
            <a:spAutoFit/>
          </a:bodyPr>
          <a:lstStyle/>
          <a:p>
            <a:pPr defTabSz="857250"/>
            <a:r>
              <a:rPr lang="en-GB" sz="1200" b="1" kern="0">
                <a:solidFill>
                  <a:srgbClr val="000000"/>
                </a:solidFill>
                <a:latin typeface="Garet-Book"/>
              </a:rPr>
              <a:t>Hyvinvoinnin edistämisen keinoja</a:t>
            </a:r>
          </a:p>
          <a:p>
            <a:pPr marL="297180" defTabSz="857250">
              <a:lnSpc>
                <a:spcPts val="1125"/>
              </a:lnSpc>
            </a:pPr>
            <a:r>
              <a:rPr lang="en-GB" sz="1200" b="1" kern="0">
                <a:solidFill>
                  <a:srgbClr val="000000"/>
                </a:solidFill>
                <a:latin typeface="Garet-Book"/>
              </a:rPr>
              <a:t>kävelymatkan päähän.</a:t>
            </a:r>
          </a:p>
          <a:p>
            <a:pPr marL="42545" defTabSz="857250">
              <a:lnSpc>
                <a:spcPts val="1125"/>
              </a:lnSpc>
            </a:pPr>
            <a:r>
              <a:rPr lang="en-GB" sz="1200" b="1" kern="0">
                <a:solidFill>
                  <a:srgbClr val="000000"/>
                </a:solidFill>
                <a:latin typeface="Garet-Book"/>
              </a:rPr>
              <a:t>Monitoimijainen yhteistyö sote-</a:t>
            </a:r>
          </a:p>
          <a:p>
            <a:pPr marL="13970" defTabSz="857250">
              <a:lnSpc>
                <a:spcPts val="1125"/>
              </a:lnSpc>
            </a:pPr>
            <a:r>
              <a:rPr lang="en-GB" sz="1200" b="1" kern="0">
                <a:solidFill>
                  <a:srgbClr val="000000"/>
                </a:solidFill>
                <a:latin typeface="Garet-Book"/>
              </a:rPr>
              <a:t>palveluihinkin. Saavutettavuus ja</a:t>
            </a:r>
          </a:p>
          <a:p>
            <a:pPr marL="50165" defTabSz="857250">
              <a:lnSpc>
                <a:spcPts val="1125"/>
              </a:lnSpc>
            </a:pPr>
            <a:r>
              <a:rPr lang="en-GB" sz="1200" b="1" kern="0">
                <a:solidFill>
                  <a:srgbClr val="000000"/>
                </a:solidFill>
                <a:latin typeface="Garet-Book"/>
              </a:rPr>
              <a:t>esteettömyys eri näkökulmista</a:t>
            </a:r>
            <a:r>
              <a:rPr lang="en-GB" sz="800" kern="0">
                <a:solidFill>
                  <a:srgbClr val="000000"/>
                </a:solidFill>
                <a:latin typeface="Garet-Book"/>
              </a:rPr>
              <a:t>.</a:t>
            </a:r>
          </a:p>
        </p:txBody>
      </p:sp>
      <p:sp>
        <p:nvSpPr>
          <p:cNvPr id="126" name="Rectangle 126"/>
          <p:cNvSpPr/>
          <p:nvPr/>
        </p:nvSpPr>
        <p:spPr>
          <a:xfrm>
            <a:off x="2011817" y="5869748"/>
            <a:ext cx="2678618" cy="613245"/>
          </a:xfrm>
          <a:prstGeom prst="rect">
            <a:avLst/>
          </a:prstGeom>
        </p:spPr>
        <p:txBody>
          <a:bodyPr wrap="none" lIns="0" tIns="0" rIns="0" bIns="0" anchor="t">
            <a:spAutoFit/>
          </a:bodyPr>
          <a:lstStyle/>
          <a:p>
            <a:pPr defTabSz="857250"/>
            <a:r>
              <a:rPr lang="en-GB" sz="1200" b="1" kern="0">
                <a:solidFill>
                  <a:srgbClr val="000000"/>
                </a:solidFill>
                <a:latin typeface="Garet-Book"/>
              </a:rPr>
              <a:t>Resurssiviisaus tilankäytössä. Esteettömiä</a:t>
            </a:r>
          </a:p>
          <a:p>
            <a:pPr marL="189865" defTabSz="857250">
              <a:lnSpc>
                <a:spcPts val="1125"/>
              </a:lnSpc>
            </a:pPr>
            <a:r>
              <a:rPr lang="en-GB" sz="1200" b="1" kern="0">
                <a:solidFill>
                  <a:srgbClr val="000000"/>
                </a:solidFill>
                <a:latin typeface="Garet-Book"/>
              </a:rPr>
              <a:t>tiloja lähellä asukkaita, neutraalissa</a:t>
            </a:r>
          </a:p>
          <a:p>
            <a:pPr marL="33020" defTabSz="857250">
              <a:lnSpc>
                <a:spcPts val="1125"/>
              </a:lnSpc>
            </a:pPr>
            <a:r>
              <a:rPr lang="en-GB" sz="1200" b="1" kern="0">
                <a:solidFill>
                  <a:srgbClr val="000000"/>
                </a:solidFill>
                <a:latin typeface="Garet-Book"/>
              </a:rPr>
              <a:t>ympäristössä. Mahdollistaa monipuolista</a:t>
            </a:r>
          </a:p>
          <a:p>
            <a:pPr marL="884555" defTabSz="857250">
              <a:lnSpc>
                <a:spcPts val="1125"/>
              </a:lnSpc>
            </a:pPr>
            <a:r>
              <a:rPr lang="en-GB" sz="1200" b="1" kern="0">
                <a:solidFill>
                  <a:srgbClr val="000000"/>
                </a:solidFill>
                <a:latin typeface="Garet-Book"/>
              </a:rPr>
              <a:t>toimintaa.</a:t>
            </a:r>
          </a:p>
        </p:txBody>
      </p:sp>
      <p:sp>
        <p:nvSpPr>
          <p:cNvPr id="127" name="Rectangle 127"/>
          <p:cNvSpPr/>
          <p:nvPr/>
        </p:nvSpPr>
        <p:spPr>
          <a:xfrm>
            <a:off x="7705075" y="1222151"/>
            <a:ext cx="3181961" cy="613245"/>
          </a:xfrm>
          <a:prstGeom prst="rect">
            <a:avLst/>
          </a:prstGeom>
        </p:spPr>
        <p:txBody>
          <a:bodyPr wrap="none" lIns="0" tIns="0" rIns="0" bIns="0" anchor="t">
            <a:spAutoFit/>
          </a:bodyPr>
          <a:lstStyle/>
          <a:p>
            <a:pPr defTabSz="857250"/>
            <a:r>
              <a:rPr lang="en-GB" sz="1200" b="1" kern="0">
                <a:solidFill>
                  <a:srgbClr val="000000"/>
                </a:solidFill>
                <a:latin typeface="Garet-Book"/>
              </a:rPr>
              <a:t>Asukkaat &amp; heidän tarpeensa keskiössä, asukkaat</a:t>
            </a:r>
          </a:p>
          <a:p>
            <a:pPr marL="47625" defTabSz="857250">
              <a:lnSpc>
                <a:spcPts val="1125"/>
              </a:lnSpc>
            </a:pPr>
            <a:r>
              <a:rPr lang="en-GB" sz="1200" b="1" kern="0">
                <a:solidFill>
                  <a:srgbClr val="000000"/>
                </a:solidFill>
                <a:latin typeface="Garet-Book"/>
              </a:rPr>
              <a:t>toimijoina ja kantavina voimina, yhteisöllisyyden</a:t>
            </a:r>
          </a:p>
          <a:p>
            <a:pPr marL="78105" defTabSz="857250">
              <a:lnSpc>
                <a:spcPts val="1125"/>
              </a:lnSpc>
            </a:pPr>
            <a:r>
              <a:rPr lang="en-GB" sz="1200" b="1" kern="0">
                <a:solidFill>
                  <a:srgbClr val="000000"/>
                </a:solidFill>
                <a:latin typeface="Garet-Book"/>
              </a:rPr>
              <a:t>kasvu “sisältä päin”. Resursseja &amp; koordinointia</a:t>
            </a:r>
          </a:p>
          <a:p>
            <a:pPr marL="302895" defTabSz="857250">
              <a:lnSpc>
                <a:spcPts val="1125"/>
              </a:lnSpc>
            </a:pPr>
            <a:r>
              <a:rPr lang="en-GB" sz="1200" b="1" kern="0">
                <a:solidFill>
                  <a:srgbClr val="000000"/>
                </a:solidFill>
                <a:latin typeface="Garet-Book"/>
              </a:rPr>
              <a:t>ulkoapäin, jotta toiminta mahdollistuu.</a:t>
            </a:r>
          </a:p>
        </p:txBody>
      </p:sp>
      <p:sp>
        <p:nvSpPr>
          <p:cNvPr id="128" name="Rectangle 128"/>
          <p:cNvSpPr/>
          <p:nvPr/>
        </p:nvSpPr>
        <p:spPr>
          <a:xfrm>
            <a:off x="8204182" y="2708075"/>
            <a:ext cx="2638543" cy="613245"/>
          </a:xfrm>
          <a:prstGeom prst="rect">
            <a:avLst/>
          </a:prstGeom>
        </p:spPr>
        <p:txBody>
          <a:bodyPr wrap="none" lIns="0" tIns="0" rIns="0" bIns="0" anchor="t">
            <a:spAutoFit/>
          </a:bodyPr>
          <a:lstStyle/>
          <a:p>
            <a:pPr defTabSz="857250"/>
            <a:r>
              <a:rPr lang="en-GB" sz="1200" b="1" kern="0">
                <a:solidFill>
                  <a:srgbClr val="000000"/>
                </a:solidFill>
                <a:latin typeface="Garet-Book"/>
              </a:rPr>
              <a:t>Tehdään samansuuntaista työtä yhdessä.</a:t>
            </a:r>
          </a:p>
          <a:p>
            <a:pPr marL="184150" defTabSz="857250">
              <a:lnSpc>
                <a:spcPts val="1125"/>
              </a:lnSpc>
            </a:pPr>
            <a:r>
              <a:rPr lang="en-GB" sz="1200" b="1" kern="0">
                <a:solidFill>
                  <a:srgbClr val="000000"/>
                </a:solidFill>
                <a:latin typeface="Garet-Book"/>
              </a:rPr>
              <a:t>Tutustutetaan toisten työnkuviin ja</a:t>
            </a:r>
          </a:p>
          <a:p>
            <a:pPr marL="196850" defTabSz="857250">
              <a:lnSpc>
                <a:spcPts val="1125"/>
              </a:lnSpc>
            </a:pPr>
            <a:r>
              <a:rPr lang="en-GB" sz="1200" b="1" kern="0">
                <a:solidFill>
                  <a:srgbClr val="000000"/>
                </a:solidFill>
                <a:latin typeface="Garet-Book"/>
              </a:rPr>
              <a:t>palveluihin, tavoitetaan &amp; ohjataan</a:t>
            </a:r>
          </a:p>
          <a:p>
            <a:pPr marL="317500" defTabSz="857250">
              <a:lnSpc>
                <a:spcPts val="1125"/>
              </a:lnSpc>
            </a:pPr>
            <a:r>
              <a:rPr lang="en-GB" sz="1200" b="1" kern="0">
                <a:solidFill>
                  <a:srgbClr val="000000"/>
                </a:solidFill>
                <a:latin typeface="Garet-Book"/>
              </a:rPr>
              <a:t>toimijoita ja asiakkaita yhteen.</a:t>
            </a:r>
          </a:p>
        </p:txBody>
      </p:sp>
      <p:sp>
        <p:nvSpPr>
          <p:cNvPr id="129" name="Rectangle 129"/>
          <p:cNvSpPr/>
          <p:nvPr/>
        </p:nvSpPr>
        <p:spPr>
          <a:xfrm>
            <a:off x="8167976" y="4516776"/>
            <a:ext cx="2550378" cy="472181"/>
          </a:xfrm>
          <a:prstGeom prst="rect">
            <a:avLst/>
          </a:prstGeom>
        </p:spPr>
        <p:txBody>
          <a:bodyPr wrap="none" lIns="0" tIns="0" rIns="0" bIns="0" anchor="t">
            <a:spAutoFit/>
          </a:bodyPr>
          <a:lstStyle/>
          <a:p>
            <a:pPr marL="114935" defTabSz="857250"/>
            <a:r>
              <a:rPr lang="en-GB" sz="1200" b="1" kern="0">
                <a:solidFill>
                  <a:srgbClr val="000000"/>
                </a:solidFill>
                <a:latin typeface="Garet-Book"/>
              </a:rPr>
              <a:t>Annetaan tilat ja alusta toiminnalle,</a:t>
            </a:r>
          </a:p>
          <a:p>
            <a:pPr defTabSz="857250">
              <a:lnSpc>
                <a:spcPts val="1125"/>
              </a:lnSpc>
            </a:pPr>
            <a:r>
              <a:rPr lang="en-GB" sz="1200" b="1" kern="0">
                <a:solidFill>
                  <a:srgbClr val="000000"/>
                </a:solidFill>
                <a:latin typeface="Garet-Book"/>
              </a:rPr>
              <a:t>voimien yhdistäminen markkinoinnissa,</a:t>
            </a:r>
          </a:p>
          <a:p>
            <a:pPr marL="448310" defTabSz="857250">
              <a:lnSpc>
                <a:spcPts val="1125"/>
              </a:lnSpc>
            </a:pPr>
            <a:r>
              <a:rPr lang="en-GB" sz="1200" b="1" kern="0">
                <a:solidFill>
                  <a:srgbClr val="000000"/>
                </a:solidFill>
                <a:latin typeface="Garet-Book"/>
              </a:rPr>
              <a:t>sisällön suunnittelussa.</a:t>
            </a:r>
          </a:p>
        </p:txBody>
      </p:sp>
      <p:sp>
        <p:nvSpPr>
          <p:cNvPr id="130" name="Rectangle 130"/>
          <p:cNvSpPr/>
          <p:nvPr/>
        </p:nvSpPr>
        <p:spPr>
          <a:xfrm>
            <a:off x="7602706" y="5869227"/>
            <a:ext cx="2444580" cy="613245"/>
          </a:xfrm>
          <a:prstGeom prst="rect">
            <a:avLst/>
          </a:prstGeom>
        </p:spPr>
        <p:txBody>
          <a:bodyPr wrap="none" lIns="0" tIns="0" rIns="0" bIns="0" anchor="t">
            <a:spAutoFit/>
          </a:bodyPr>
          <a:lstStyle/>
          <a:p>
            <a:pPr marL="40005" defTabSz="857250"/>
            <a:r>
              <a:rPr lang="en-GB" sz="1200" b="1" kern="0">
                <a:solidFill>
                  <a:srgbClr val="000000"/>
                </a:solidFill>
                <a:latin typeface="Garet-Book"/>
              </a:rPr>
              <a:t>Sosiaalisen innovaatioekosysteemin</a:t>
            </a:r>
          </a:p>
          <a:p>
            <a:pPr defTabSz="857250">
              <a:lnSpc>
                <a:spcPts val="1125"/>
              </a:lnSpc>
            </a:pPr>
            <a:r>
              <a:rPr lang="en-GB" sz="1200" b="1" kern="0">
                <a:solidFill>
                  <a:srgbClr val="000000"/>
                </a:solidFill>
                <a:latin typeface="Garet-Book"/>
              </a:rPr>
              <a:t>rakentuminen, paikallinen tutkimus ja</a:t>
            </a:r>
          </a:p>
          <a:p>
            <a:pPr marL="135890" defTabSz="857250">
              <a:lnSpc>
                <a:spcPts val="1125"/>
              </a:lnSpc>
            </a:pPr>
            <a:r>
              <a:rPr lang="en-GB" sz="1200" b="1" kern="0">
                <a:solidFill>
                  <a:srgbClr val="000000"/>
                </a:solidFill>
                <a:latin typeface="Garet-Book"/>
              </a:rPr>
              <a:t>erilaiset kehittämisprojektit mm.</a:t>
            </a:r>
          </a:p>
          <a:p>
            <a:pPr marL="181610" defTabSz="857250">
              <a:lnSpc>
                <a:spcPts val="1125"/>
              </a:lnSpc>
            </a:pPr>
            <a:r>
              <a:rPr lang="en-GB" sz="1200" b="1" kern="0">
                <a:solidFill>
                  <a:srgbClr val="000000"/>
                </a:solidFill>
                <a:latin typeface="Garet-Book"/>
              </a:rPr>
              <a:t>opinnäytetöinä. Monitieteisyys.</a:t>
            </a:r>
          </a:p>
        </p:txBody>
      </p:sp>
      <p:sp>
        <p:nvSpPr>
          <p:cNvPr id="131" name="Rectangle 131"/>
          <p:cNvSpPr/>
          <p:nvPr/>
        </p:nvSpPr>
        <p:spPr>
          <a:xfrm>
            <a:off x="8513909" y="3969471"/>
            <a:ext cx="1421864" cy="376834"/>
          </a:xfrm>
          <a:prstGeom prst="rect">
            <a:avLst/>
          </a:prstGeom>
        </p:spPr>
        <p:txBody>
          <a:bodyPr wrap="none" lIns="0" tIns="0" rIns="0" bIns="0" anchor="t">
            <a:spAutoFit/>
          </a:bodyPr>
          <a:lstStyle/>
          <a:p>
            <a:pPr marL="389890" defTabSz="857250"/>
            <a:r>
              <a:rPr lang="en-GB" sz="1250" b="1" kern="0">
                <a:latin typeface="Garet-Bold"/>
              </a:rPr>
              <a:t>Yhdistysten</a:t>
            </a:r>
          </a:p>
          <a:p>
            <a:pPr defTabSz="857250">
              <a:lnSpc>
                <a:spcPts val="1406"/>
              </a:lnSpc>
            </a:pPr>
            <a:r>
              <a:rPr lang="en-GB" sz="1250" b="1" kern="0">
                <a:latin typeface="Garet-Bold"/>
              </a:rPr>
              <a:t>toimintaedellytykset</a:t>
            </a:r>
          </a:p>
        </p:txBody>
      </p:sp>
      <p:sp>
        <p:nvSpPr>
          <p:cNvPr id="133" name="Rectangle 133"/>
          <p:cNvSpPr/>
          <p:nvPr/>
        </p:nvSpPr>
        <p:spPr>
          <a:xfrm>
            <a:off x="2637567" y="5568958"/>
            <a:ext cx="6902531" cy="215444"/>
          </a:xfrm>
          <a:prstGeom prst="rect">
            <a:avLst/>
          </a:prstGeom>
        </p:spPr>
        <p:txBody>
          <a:bodyPr wrap="none" lIns="0" tIns="0" rIns="0" bIns="0" anchor="t">
            <a:spAutoFit/>
          </a:bodyPr>
          <a:lstStyle/>
          <a:p>
            <a:pPr defTabSz="857250">
              <a:tabLst>
                <a:tab pos="5438683" algn="l"/>
              </a:tabLst>
            </a:pPr>
            <a:r>
              <a:rPr lang="en-GB" sz="1400" b="1" kern="0" err="1">
                <a:latin typeface="Garet-Bold"/>
              </a:rPr>
              <a:t>Tilojen</a:t>
            </a:r>
            <a:r>
              <a:rPr lang="en-GB" sz="1400" b="1" kern="0">
                <a:latin typeface="Garet-Bold"/>
              </a:rPr>
              <a:t> </a:t>
            </a:r>
            <a:r>
              <a:rPr lang="en-GB" sz="1400" b="1" kern="0" err="1">
                <a:latin typeface="Garet-Bold"/>
              </a:rPr>
              <a:t>käyttöaste</a:t>
            </a:r>
            <a:r>
              <a:rPr lang="en-GB" sz="1400" b="1" kern="0">
                <a:latin typeface="Garet-Bold"/>
              </a:rPr>
              <a:t>	</a:t>
            </a:r>
            <a:r>
              <a:rPr lang="en-GB" sz="1400" b="1" kern="0">
                <a:solidFill>
                  <a:srgbClr val="E7922C"/>
                </a:solidFill>
                <a:latin typeface="Garet-Bold"/>
              </a:rPr>
              <a:t>  </a:t>
            </a:r>
            <a:r>
              <a:rPr lang="en-GB" sz="1400" b="1" kern="0">
                <a:latin typeface="Garet-Bold"/>
              </a:rPr>
              <a:t>TKIO-</a:t>
            </a:r>
            <a:r>
              <a:rPr lang="en-GB" sz="1400" b="1" kern="0" err="1">
                <a:latin typeface="Garet-Bold"/>
              </a:rPr>
              <a:t>toiminta</a:t>
            </a:r>
            <a:endParaRPr lang="en-GB" sz="1400" b="1" kern="0">
              <a:latin typeface="Garet-Bold"/>
            </a:endParaRPr>
          </a:p>
        </p:txBody>
      </p:sp>
      <p:sp>
        <p:nvSpPr>
          <p:cNvPr id="134" name="Rectangle 134"/>
          <p:cNvSpPr/>
          <p:nvPr/>
        </p:nvSpPr>
        <p:spPr>
          <a:xfrm>
            <a:off x="4397086" y="354485"/>
            <a:ext cx="3058530" cy="461537"/>
          </a:xfrm>
          <a:prstGeom prst="rect">
            <a:avLst/>
          </a:prstGeom>
        </p:spPr>
        <p:txBody>
          <a:bodyPr wrap="none" lIns="0" tIns="0" rIns="0" bIns="0">
            <a:spAutoFit/>
          </a:bodyPr>
          <a:lstStyle/>
          <a:p>
            <a:pPr defTabSz="857250"/>
            <a:r>
              <a:rPr lang="en-GB" sz="2999" b="1" kern="0" err="1">
                <a:solidFill>
                  <a:srgbClr val="545454"/>
                </a:solidFill>
                <a:latin typeface="Garet-Bold"/>
              </a:rPr>
              <a:t>Yhteisölliset</a:t>
            </a:r>
            <a:r>
              <a:rPr lang="en-GB" sz="2999" b="1" kern="0">
                <a:solidFill>
                  <a:srgbClr val="545454"/>
                </a:solidFill>
                <a:latin typeface="Garet-Bold"/>
              </a:rPr>
              <a:t> </a:t>
            </a:r>
            <a:r>
              <a:rPr lang="en-GB" sz="2999" b="1" kern="0" err="1">
                <a:solidFill>
                  <a:srgbClr val="545454"/>
                </a:solidFill>
                <a:latin typeface="Garet-Bold"/>
              </a:rPr>
              <a:t>tilat</a:t>
            </a:r>
            <a:endParaRPr lang="en-GB" sz="2999" b="1" kern="0">
              <a:solidFill>
                <a:srgbClr val="545454"/>
              </a:solidFill>
              <a:latin typeface="Garet-Bold"/>
            </a:endParaRPr>
          </a:p>
        </p:txBody>
      </p:sp>
      <p:sp>
        <p:nvSpPr>
          <p:cNvPr id="135" name="Rectangle 135"/>
          <p:cNvSpPr/>
          <p:nvPr/>
        </p:nvSpPr>
        <p:spPr>
          <a:xfrm>
            <a:off x="2459699" y="3924073"/>
            <a:ext cx="1150956" cy="216213"/>
          </a:xfrm>
          <a:prstGeom prst="rect">
            <a:avLst/>
          </a:prstGeom>
        </p:spPr>
        <p:txBody>
          <a:bodyPr wrap="none" lIns="0" tIns="0" rIns="0" bIns="0" anchor="t">
            <a:spAutoFit/>
          </a:bodyPr>
          <a:lstStyle/>
          <a:p>
            <a:pPr defTabSz="857250"/>
            <a:r>
              <a:rPr lang="en-GB" sz="1400" b="1" kern="0">
                <a:latin typeface="Garet-Bold"/>
              </a:rPr>
              <a:t>Palvelut lähelle</a:t>
            </a:r>
          </a:p>
        </p:txBody>
      </p:sp>
      <p:sp>
        <p:nvSpPr>
          <p:cNvPr id="136" name="Rectangle 136"/>
          <p:cNvSpPr/>
          <p:nvPr/>
        </p:nvSpPr>
        <p:spPr>
          <a:xfrm>
            <a:off x="8693149" y="2335054"/>
            <a:ext cx="1301638" cy="216213"/>
          </a:xfrm>
          <a:prstGeom prst="rect">
            <a:avLst/>
          </a:prstGeom>
        </p:spPr>
        <p:txBody>
          <a:bodyPr wrap="none" lIns="0" tIns="0" rIns="0" bIns="0">
            <a:spAutoFit/>
          </a:bodyPr>
          <a:lstStyle/>
          <a:p>
            <a:pPr defTabSz="857250"/>
            <a:r>
              <a:rPr lang="en-GB" sz="1405" b="1" kern="0">
                <a:solidFill>
                  <a:srgbClr val="1F1E1E"/>
                </a:solidFill>
                <a:latin typeface="Garet-Bold"/>
              </a:rPr>
              <a:t>Toimijafoorumi</a:t>
            </a:r>
          </a:p>
        </p:txBody>
      </p:sp>
      <p:sp>
        <p:nvSpPr>
          <p:cNvPr id="137" name="Rectangle 137"/>
          <p:cNvSpPr/>
          <p:nvPr/>
        </p:nvSpPr>
        <p:spPr>
          <a:xfrm>
            <a:off x="2621514" y="1038557"/>
            <a:ext cx="1449115" cy="216213"/>
          </a:xfrm>
          <a:prstGeom prst="rect">
            <a:avLst/>
          </a:prstGeom>
        </p:spPr>
        <p:txBody>
          <a:bodyPr wrap="none" lIns="0" tIns="0" rIns="0" bIns="0">
            <a:spAutoFit/>
          </a:bodyPr>
          <a:lstStyle/>
          <a:p>
            <a:pPr defTabSz="857250"/>
            <a:r>
              <a:rPr lang="en-GB" sz="1405" b="1" kern="0">
                <a:solidFill>
                  <a:srgbClr val="1F1E1E"/>
                </a:solidFill>
                <a:latin typeface="Garet-Bold"/>
              </a:rPr>
              <a:t>Yhdenvertaisuus</a:t>
            </a:r>
          </a:p>
        </p:txBody>
      </p:sp>
      <p:sp>
        <p:nvSpPr>
          <p:cNvPr id="138" name="Rectangle 138"/>
          <p:cNvSpPr/>
          <p:nvPr/>
        </p:nvSpPr>
        <p:spPr>
          <a:xfrm>
            <a:off x="2386532" y="2335054"/>
            <a:ext cx="1500411" cy="216213"/>
          </a:xfrm>
          <a:prstGeom prst="rect">
            <a:avLst/>
          </a:prstGeom>
        </p:spPr>
        <p:txBody>
          <a:bodyPr wrap="none" lIns="0" tIns="0" rIns="0" bIns="0" anchor="t">
            <a:spAutoFit/>
          </a:bodyPr>
          <a:lstStyle/>
          <a:p>
            <a:pPr defTabSz="857250"/>
            <a:r>
              <a:rPr lang="en-GB" sz="1400" b="1" kern="0">
                <a:latin typeface="Garet-Bold"/>
              </a:rPr>
              <a:t>Tiedolla johtaminen</a:t>
            </a:r>
          </a:p>
        </p:txBody>
      </p:sp>
      <p:sp>
        <p:nvSpPr>
          <p:cNvPr id="139" name="Rectangle 139"/>
          <p:cNvSpPr/>
          <p:nvPr/>
        </p:nvSpPr>
        <p:spPr>
          <a:xfrm>
            <a:off x="8260187" y="931401"/>
            <a:ext cx="1251946" cy="216213"/>
          </a:xfrm>
          <a:prstGeom prst="rect">
            <a:avLst/>
          </a:prstGeom>
        </p:spPr>
        <p:txBody>
          <a:bodyPr wrap="none" lIns="0" tIns="0" rIns="0" bIns="0" anchor="t">
            <a:spAutoFit/>
          </a:bodyPr>
          <a:lstStyle/>
          <a:p>
            <a:pPr defTabSz="857250"/>
            <a:r>
              <a:rPr lang="en-GB" sz="1400" b="1" kern="0">
                <a:latin typeface="Garet-Bold"/>
              </a:rPr>
              <a:t>Asukasosallisuus</a:t>
            </a:r>
          </a:p>
        </p:txBody>
      </p:sp>
      <p:sp>
        <p:nvSpPr>
          <p:cNvPr id="140" name="Rectangle 140"/>
          <p:cNvSpPr/>
          <p:nvPr/>
        </p:nvSpPr>
        <p:spPr>
          <a:xfrm rot="-1137833">
            <a:off x="4858302" y="1574296"/>
            <a:ext cx="286938" cy="441659"/>
          </a:xfrm>
          <a:prstGeom prst="rect">
            <a:avLst/>
          </a:prstGeom>
        </p:spPr>
        <p:txBody>
          <a:bodyPr wrap="none" lIns="0" tIns="0" rIns="0" bIns="0">
            <a:spAutoFit/>
          </a:bodyPr>
          <a:lstStyle/>
          <a:p>
            <a:pPr defTabSz="857250"/>
            <a:r>
              <a:rPr lang="en-GB" sz="2870" b="1" kern="0">
                <a:solidFill>
                  <a:srgbClr val="00B2FB"/>
                </a:solidFill>
                <a:latin typeface="LucidaConsoleW1G-Bold"/>
              </a:rPr>
              <a:t>O</a:t>
            </a:r>
          </a:p>
        </p:txBody>
      </p:sp>
      <p:sp>
        <p:nvSpPr>
          <p:cNvPr id="142" name="Rectangle 142"/>
          <p:cNvSpPr/>
          <p:nvPr/>
        </p:nvSpPr>
        <p:spPr>
          <a:xfrm rot="-884981">
            <a:off x="5119715" y="1501403"/>
            <a:ext cx="245260" cy="441659"/>
          </a:xfrm>
          <a:prstGeom prst="rect">
            <a:avLst/>
          </a:prstGeom>
        </p:spPr>
        <p:txBody>
          <a:bodyPr wrap="none" lIns="0" tIns="0" rIns="0" bIns="0">
            <a:spAutoFit/>
          </a:bodyPr>
          <a:lstStyle/>
          <a:p>
            <a:pPr defTabSz="857250"/>
            <a:r>
              <a:rPr lang="en-GB" sz="2870" b="1" kern="0">
                <a:solidFill>
                  <a:srgbClr val="00B2FB"/>
                </a:solidFill>
                <a:latin typeface="LucidaConsoleW1G-Bold"/>
              </a:rPr>
              <a:t>S</a:t>
            </a:r>
          </a:p>
        </p:txBody>
      </p:sp>
      <p:sp>
        <p:nvSpPr>
          <p:cNvPr id="143" name="Rectangle 143"/>
          <p:cNvSpPr/>
          <p:nvPr/>
        </p:nvSpPr>
        <p:spPr>
          <a:xfrm rot="-632130">
            <a:off x="5354573" y="1446385"/>
            <a:ext cx="266098" cy="441659"/>
          </a:xfrm>
          <a:prstGeom prst="rect">
            <a:avLst/>
          </a:prstGeom>
        </p:spPr>
        <p:txBody>
          <a:bodyPr wrap="none" lIns="0" tIns="0" rIns="0" bIns="0">
            <a:spAutoFit/>
          </a:bodyPr>
          <a:lstStyle/>
          <a:p>
            <a:pPr defTabSz="857250"/>
            <a:r>
              <a:rPr lang="en-GB" sz="2870" b="1" kern="0">
                <a:solidFill>
                  <a:srgbClr val="00B2FB"/>
                </a:solidFill>
                <a:latin typeface="LucidaConsoleW1G-Bold"/>
              </a:rPr>
              <a:t>A</a:t>
            </a:r>
          </a:p>
        </p:txBody>
      </p:sp>
      <p:sp>
        <p:nvSpPr>
          <p:cNvPr id="144" name="Rectangle 144"/>
          <p:cNvSpPr/>
          <p:nvPr/>
        </p:nvSpPr>
        <p:spPr>
          <a:xfrm rot="-379278">
            <a:off x="5624068" y="1409541"/>
            <a:ext cx="224420" cy="441659"/>
          </a:xfrm>
          <a:prstGeom prst="rect">
            <a:avLst/>
          </a:prstGeom>
        </p:spPr>
        <p:txBody>
          <a:bodyPr wrap="none" lIns="0" tIns="0" rIns="0" bIns="0">
            <a:spAutoFit/>
          </a:bodyPr>
          <a:lstStyle/>
          <a:p>
            <a:pPr defTabSz="857250"/>
            <a:r>
              <a:rPr lang="en-GB" sz="2870" b="1" kern="0">
                <a:solidFill>
                  <a:srgbClr val="00B2FB"/>
                </a:solidFill>
                <a:latin typeface="LucidaConsoleW1G-Bold"/>
              </a:rPr>
              <a:t>L</a:t>
            </a:r>
          </a:p>
        </p:txBody>
      </p:sp>
      <p:sp>
        <p:nvSpPr>
          <p:cNvPr id="145" name="Rectangle 145"/>
          <p:cNvSpPr/>
          <p:nvPr/>
        </p:nvSpPr>
        <p:spPr>
          <a:xfrm rot="-126425">
            <a:off x="5874761" y="1391070"/>
            <a:ext cx="224420" cy="441659"/>
          </a:xfrm>
          <a:prstGeom prst="rect">
            <a:avLst/>
          </a:prstGeom>
        </p:spPr>
        <p:txBody>
          <a:bodyPr wrap="none" lIns="0" tIns="0" rIns="0" bIns="0">
            <a:spAutoFit/>
          </a:bodyPr>
          <a:lstStyle/>
          <a:p>
            <a:pPr defTabSz="857250"/>
            <a:r>
              <a:rPr lang="en-GB" sz="2870" b="1" kern="0">
                <a:solidFill>
                  <a:srgbClr val="00B2FB"/>
                </a:solidFill>
                <a:latin typeface="LucidaConsoleW1G-Bold"/>
              </a:rPr>
              <a:t>L</a:t>
            </a:r>
          </a:p>
        </p:txBody>
      </p:sp>
      <p:sp>
        <p:nvSpPr>
          <p:cNvPr id="146" name="Rectangle 146"/>
          <p:cNvSpPr/>
          <p:nvPr/>
        </p:nvSpPr>
        <p:spPr>
          <a:xfrm rot="126425">
            <a:off x="6187047" y="1391070"/>
            <a:ext cx="102592" cy="441659"/>
          </a:xfrm>
          <a:prstGeom prst="rect">
            <a:avLst/>
          </a:prstGeom>
        </p:spPr>
        <p:txBody>
          <a:bodyPr wrap="none" lIns="0" tIns="0" rIns="0" bIns="0">
            <a:spAutoFit/>
          </a:bodyPr>
          <a:lstStyle/>
          <a:p>
            <a:pPr defTabSz="857250"/>
            <a:r>
              <a:rPr lang="en-GB" sz="2870" b="1" kern="0">
                <a:solidFill>
                  <a:srgbClr val="00B2FB"/>
                </a:solidFill>
                <a:latin typeface="LucidaConsoleW1G-Bold"/>
              </a:rPr>
              <a:t>I</a:t>
            </a:r>
          </a:p>
        </p:txBody>
      </p:sp>
      <p:sp>
        <p:nvSpPr>
          <p:cNvPr id="147" name="Rectangle 147"/>
          <p:cNvSpPr/>
          <p:nvPr/>
        </p:nvSpPr>
        <p:spPr>
          <a:xfrm rot="379278">
            <a:off x="6366409" y="1409543"/>
            <a:ext cx="245260" cy="441659"/>
          </a:xfrm>
          <a:prstGeom prst="rect">
            <a:avLst/>
          </a:prstGeom>
        </p:spPr>
        <p:txBody>
          <a:bodyPr wrap="none" lIns="0" tIns="0" rIns="0" bIns="0">
            <a:spAutoFit/>
          </a:bodyPr>
          <a:lstStyle/>
          <a:p>
            <a:pPr defTabSz="857250"/>
            <a:r>
              <a:rPr lang="en-GB" sz="2870" b="1" kern="0">
                <a:solidFill>
                  <a:srgbClr val="00B2FB"/>
                </a:solidFill>
                <a:latin typeface="LucidaConsoleW1G-Bold"/>
              </a:rPr>
              <a:t>S</a:t>
            </a:r>
          </a:p>
        </p:txBody>
      </p:sp>
      <p:sp>
        <p:nvSpPr>
          <p:cNvPr id="148" name="Rectangle 148"/>
          <p:cNvSpPr/>
          <p:nvPr/>
        </p:nvSpPr>
        <p:spPr>
          <a:xfrm rot="632130">
            <a:off x="6604647" y="1446388"/>
            <a:ext cx="266098" cy="441659"/>
          </a:xfrm>
          <a:prstGeom prst="rect">
            <a:avLst/>
          </a:prstGeom>
        </p:spPr>
        <p:txBody>
          <a:bodyPr wrap="none" lIns="0" tIns="0" rIns="0" bIns="0">
            <a:spAutoFit/>
          </a:bodyPr>
          <a:lstStyle/>
          <a:p>
            <a:pPr defTabSz="857250"/>
            <a:r>
              <a:rPr lang="en-GB" sz="2870" b="1" kern="0">
                <a:solidFill>
                  <a:srgbClr val="00B2FB"/>
                </a:solidFill>
                <a:latin typeface="LucidaConsoleW1G-Bold"/>
              </a:rPr>
              <a:t>U</a:t>
            </a:r>
          </a:p>
        </p:txBody>
      </p:sp>
      <p:sp>
        <p:nvSpPr>
          <p:cNvPr id="149" name="Rectangle 149"/>
          <p:cNvSpPr/>
          <p:nvPr/>
        </p:nvSpPr>
        <p:spPr>
          <a:xfrm rot="884981">
            <a:off x="6849925" y="1501406"/>
            <a:ext cx="266098" cy="441659"/>
          </a:xfrm>
          <a:prstGeom prst="rect">
            <a:avLst/>
          </a:prstGeom>
        </p:spPr>
        <p:txBody>
          <a:bodyPr wrap="none" lIns="0" tIns="0" rIns="0" bIns="0">
            <a:spAutoFit/>
          </a:bodyPr>
          <a:lstStyle/>
          <a:p>
            <a:pPr defTabSz="857250"/>
            <a:r>
              <a:rPr lang="en-GB" sz="2870" b="1" kern="0">
                <a:solidFill>
                  <a:srgbClr val="00B2FB"/>
                </a:solidFill>
                <a:latin typeface="LucidaConsoleW1G-Bold"/>
              </a:rPr>
              <a:t>U</a:t>
            </a:r>
          </a:p>
        </p:txBody>
      </p:sp>
      <p:sp>
        <p:nvSpPr>
          <p:cNvPr id="150" name="Rectangle 150"/>
          <p:cNvSpPr/>
          <p:nvPr/>
        </p:nvSpPr>
        <p:spPr>
          <a:xfrm rot="1137833">
            <a:off x="7100913" y="1574300"/>
            <a:ext cx="245260" cy="441659"/>
          </a:xfrm>
          <a:prstGeom prst="rect">
            <a:avLst/>
          </a:prstGeom>
        </p:spPr>
        <p:txBody>
          <a:bodyPr wrap="none" lIns="0" tIns="0" rIns="0" bIns="0">
            <a:spAutoFit/>
          </a:bodyPr>
          <a:lstStyle/>
          <a:p>
            <a:pPr defTabSz="857250"/>
            <a:r>
              <a:rPr lang="en-GB" sz="2870" b="1" kern="0">
                <a:solidFill>
                  <a:srgbClr val="00B2FB"/>
                </a:solidFill>
                <a:latin typeface="LucidaConsoleW1G-Bold"/>
              </a:rPr>
              <a:t>S</a:t>
            </a:r>
          </a:p>
        </p:txBody>
      </p:sp>
      <p:sp>
        <p:nvSpPr>
          <p:cNvPr id="151" name="Rectangle 151"/>
          <p:cNvSpPr/>
          <p:nvPr/>
        </p:nvSpPr>
        <p:spPr>
          <a:xfrm rot="-1137833">
            <a:off x="4845232" y="1555630"/>
            <a:ext cx="286938" cy="441659"/>
          </a:xfrm>
          <a:prstGeom prst="rect">
            <a:avLst/>
          </a:prstGeom>
        </p:spPr>
        <p:txBody>
          <a:bodyPr wrap="none" lIns="0" tIns="0" rIns="0" bIns="0">
            <a:spAutoFit/>
          </a:bodyPr>
          <a:lstStyle/>
          <a:p>
            <a:pPr defTabSz="857250"/>
            <a:r>
              <a:rPr lang="en-GB" sz="2870" b="1" kern="0">
                <a:solidFill>
                  <a:srgbClr val="EA1D24"/>
                </a:solidFill>
                <a:latin typeface="LucidaConsoleW1G-Bold"/>
              </a:rPr>
              <a:t>O</a:t>
            </a:r>
          </a:p>
        </p:txBody>
      </p:sp>
      <p:sp>
        <p:nvSpPr>
          <p:cNvPr id="152" name="Rectangle 152"/>
          <p:cNvSpPr/>
          <p:nvPr/>
        </p:nvSpPr>
        <p:spPr>
          <a:xfrm rot="-884981">
            <a:off x="5106645" y="1482737"/>
            <a:ext cx="245260" cy="441659"/>
          </a:xfrm>
          <a:prstGeom prst="rect">
            <a:avLst/>
          </a:prstGeom>
        </p:spPr>
        <p:txBody>
          <a:bodyPr wrap="none" lIns="0" tIns="0" rIns="0" bIns="0">
            <a:spAutoFit/>
          </a:bodyPr>
          <a:lstStyle/>
          <a:p>
            <a:pPr defTabSz="857250"/>
            <a:r>
              <a:rPr lang="en-GB" sz="2870" b="1" kern="0">
                <a:solidFill>
                  <a:srgbClr val="EA1D24"/>
                </a:solidFill>
                <a:latin typeface="LucidaConsoleW1G-Bold"/>
              </a:rPr>
              <a:t>S</a:t>
            </a:r>
          </a:p>
        </p:txBody>
      </p:sp>
      <p:sp>
        <p:nvSpPr>
          <p:cNvPr id="153" name="Rectangle 153"/>
          <p:cNvSpPr/>
          <p:nvPr/>
        </p:nvSpPr>
        <p:spPr>
          <a:xfrm rot="-632130">
            <a:off x="5341503" y="1427720"/>
            <a:ext cx="266098" cy="441659"/>
          </a:xfrm>
          <a:prstGeom prst="rect">
            <a:avLst/>
          </a:prstGeom>
        </p:spPr>
        <p:txBody>
          <a:bodyPr wrap="none" lIns="0" tIns="0" rIns="0" bIns="0">
            <a:spAutoFit/>
          </a:bodyPr>
          <a:lstStyle/>
          <a:p>
            <a:pPr defTabSz="857250"/>
            <a:r>
              <a:rPr lang="en-GB" sz="2870" b="1" kern="0">
                <a:solidFill>
                  <a:srgbClr val="EA1D24"/>
                </a:solidFill>
                <a:latin typeface="LucidaConsoleW1G-Bold"/>
              </a:rPr>
              <a:t>A</a:t>
            </a:r>
          </a:p>
        </p:txBody>
      </p:sp>
      <p:sp>
        <p:nvSpPr>
          <p:cNvPr id="154" name="Rectangle 154"/>
          <p:cNvSpPr/>
          <p:nvPr/>
        </p:nvSpPr>
        <p:spPr>
          <a:xfrm rot="-379278">
            <a:off x="5610999" y="1390876"/>
            <a:ext cx="224420" cy="441659"/>
          </a:xfrm>
          <a:prstGeom prst="rect">
            <a:avLst/>
          </a:prstGeom>
        </p:spPr>
        <p:txBody>
          <a:bodyPr wrap="none" lIns="0" tIns="0" rIns="0" bIns="0">
            <a:spAutoFit/>
          </a:bodyPr>
          <a:lstStyle/>
          <a:p>
            <a:pPr defTabSz="857250"/>
            <a:r>
              <a:rPr lang="en-GB" sz="2870" b="1" kern="0">
                <a:solidFill>
                  <a:srgbClr val="EA1D24"/>
                </a:solidFill>
                <a:latin typeface="LucidaConsoleW1G-Bold"/>
              </a:rPr>
              <a:t>L</a:t>
            </a:r>
          </a:p>
        </p:txBody>
      </p:sp>
      <p:sp>
        <p:nvSpPr>
          <p:cNvPr id="155" name="Rectangle 155"/>
          <p:cNvSpPr/>
          <p:nvPr/>
        </p:nvSpPr>
        <p:spPr>
          <a:xfrm rot="-126425">
            <a:off x="5861691" y="1372404"/>
            <a:ext cx="224420" cy="441659"/>
          </a:xfrm>
          <a:prstGeom prst="rect">
            <a:avLst/>
          </a:prstGeom>
        </p:spPr>
        <p:txBody>
          <a:bodyPr wrap="none" lIns="0" tIns="0" rIns="0" bIns="0">
            <a:spAutoFit/>
          </a:bodyPr>
          <a:lstStyle/>
          <a:p>
            <a:pPr defTabSz="857250"/>
            <a:r>
              <a:rPr lang="en-GB" sz="2870" b="1" kern="0">
                <a:solidFill>
                  <a:srgbClr val="EA1D24"/>
                </a:solidFill>
                <a:latin typeface="LucidaConsoleW1G-Bold"/>
              </a:rPr>
              <a:t>L</a:t>
            </a:r>
          </a:p>
        </p:txBody>
      </p:sp>
      <p:sp>
        <p:nvSpPr>
          <p:cNvPr id="156" name="Rectangle 156"/>
          <p:cNvSpPr/>
          <p:nvPr/>
        </p:nvSpPr>
        <p:spPr>
          <a:xfrm rot="126425">
            <a:off x="6173978" y="1372404"/>
            <a:ext cx="102592" cy="441659"/>
          </a:xfrm>
          <a:prstGeom prst="rect">
            <a:avLst/>
          </a:prstGeom>
        </p:spPr>
        <p:txBody>
          <a:bodyPr wrap="none" lIns="0" tIns="0" rIns="0" bIns="0">
            <a:spAutoFit/>
          </a:bodyPr>
          <a:lstStyle/>
          <a:p>
            <a:pPr defTabSz="857250"/>
            <a:r>
              <a:rPr lang="en-GB" sz="2870" b="1" kern="0">
                <a:solidFill>
                  <a:srgbClr val="EA1D24"/>
                </a:solidFill>
                <a:latin typeface="LucidaConsoleW1G-Bold"/>
              </a:rPr>
              <a:t>I</a:t>
            </a:r>
          </a:p>
        </p:txBody>
      </p:sp>
      <p:sp>
        <p:nvSpPr>
          <p:cNvPr id="157" name="Rectangle 157"/>
          <p:cNvSpPr/>
          <p:nvPr/>
        </p:nvSpPr>
        <p:spPr>
          <a:xfrm rot="379278">
            <a:off x="6353339" y="1390877"/>
            <a:ext cx="245260" cy="441659"/>
          </a:xfrm>
          <a:prstGeom prst="rect">
            <a:avLst/>
          </a:prstGeom>
        </p:spPr>
        <p:txBody>
          <a:bodyPr wrap="none" lIns="0" tIns="0" rIns="0" bIns="0">
            <a:spAutoFit/>
          </a:bodyPr>
          <a:lstStyle/>
          <a:p>
            <a:pPr defTabSz="857250"/>
            <a:r>
              <a:rPr lang="en-GB" sz="2870" b="1" kern="0">
                <a:solidFill>
                  <a:srgbClr val="EA1D24"/>
                </a:solidFill>
                <a:latin typeface="LucidaConsoleW1G-Bold"/>
              </a:rPr>
              <a:t>S</a:t>
            </a:r>
          </a:p>
        </p:txBody>
      </p:sp>
      <p:sp>
        <p:nvSpPr>
          <p:cNvPr id="158" name="Rectangle 158"/>
          <p:cNvSpPr/>
          <p:nvPr/>
        </p:nvSpPr>
        <p:spPr>
          <a:xfrm rot="632130">
            <a:off x="6591577" y="1427722"/>
            <a:ext cx="266098" cy="441659"/>
          </a:xfrm>
          <a:prstGeom prst="rect">
            <a:avLst/>
          </a:prstGeom>
        </p:spPr>
        <p:txBody>
          <a:bodyPr wrap="none" lIns="0" tIns="0" rIns="0" bIns="0">
            <a:spAutoFit/>
          </a:bodyPr>
          <a:lstStyle/>
          <a:p>
            <a:pPr defTabSz="857250"/>
            <a:r>
              <a:rPr lang="en-GB" sz="2870" b="1" kern="0">
                <a:solidFill>
                  <a:srgbClr val="EA1D24"/>
                </a:solidFill>
                <a:latin typeface="LucidaConsoleW1G-Bold"/>
              </a:rPr>
              <a:t>U</a:t>
            </a:r>
          </a:p>
        </p:txBody>
      </p:sp>
      <p:sp>
        <p:nvSpPr>
          <p:cNvPr id="159" name="Rectangle 159"/>
          <p:cNvSpPr/>
          <p:nvPr/>
        </p:nvSpPr>
        <p:spPr>
          <a:xfrm rot="884981">
            <a:off x="6836855" y="1482740"/>
            <a:ext cx="266098" cy="441659"/>
          </a:xfrm>
          <a:prstGeom prst="rect">
            <a:avLst/>
          </a:prstGeom>
        </p:spPr>
        <p:txBody>
          <a:bodyPr wrap="none" lIns="0" tIns="0" rIns="0" bIns="0">
            <a:spAutoFit/>
          </a:bodyPr>
          <a:lstStyle/>
          <a:p>
            <a:pPr defTabSz="857250"/>
            <a:r>
              <a:rPr lang="en-GB" sz="2870" b="1" kern="0">
                <a:solidFill>
                  <a:srgbClr val="EA1D24"/>
                </a:solidFill>
                <a:latin typeface="LucidaConsoleW1G-Bold"/>
              </a:rPr>
              <a:t>U</a:t>
            </a:r>
          </a:p>
        </p:txBody>
      </p:sp>
      <p:sp>
        <p:nvSpPr>
          <p:cNvPr id="160" name="Rectangle 160"/>
          <p:cNvSpPr/>
          <p:nvPr/>
        </p:nvSpPr>
        <p:spPr>
          <a:xfrm rot="1137833">
            <a:off x="7087843" y="1555634"/>
            <a:ext cx="245260" cy="441659"/>
          </a:xfrm>
          <a:prstGeom prst="rect">
            <a:avLst/>
          </a:prstGeom>
        </p:spPr>
        <p:txBody>
          <a:bodyPr wrap="none" lIns="0" tIns="0" rIns="0" bIns="0">
            <a:spAutoFit/>
          </a:bodyPr>
          <a:lstStyle/>
          <a:p>
            <a:pPr defTabSz="857250"/>
            <a:r>
              <a:rPr lang="en-GB" sz="2870" b="1" kern="0">
                <a:solidFill>
                  <a:srgbClr val="EA1D24"/>
                </a:solidFill>
                <a:latin typeface="LucidaConsoleW1G-Bold"/>
              </a:rPr>
              <a:t>S</a:t>
            </a:r>
          </a:p>
        </p:txBody>
      </p:sp>
      <p:sp>
        <p:nvSpPr>
          <p:cNvPr id="161" name="Rectangle 161"/>
          <p:cNvSpPr/>
          <p:nvPr/>
        </p:nvSpPr>
        <p:spPr>
          <a:xfrm rot="1148094">
            <a:off x="5276302" y="4817213"/>
            <a:ext cx="184346" cy="307007"/>
          </a:xfrm>
          <a:prstGeom prst="rect">
            <a:avLst/>
          </a:prstGeom>
        </p:spPr>
        <p:txBody>
          <a:bodyPr wrap="none" lIns="0" tIns="0" rIns="0" bIns="0">
            <a:spAutoFit/>
          </a:bodyPr>
          <a:lstStyle/>
          <a:p>
            <a:pPr defTabSz="857250"/>
            <a:r>
              <a:rPr lang="en-GB" sz="1995" b="1" kern="0">
                <a:solidFill>
                  <a:srgbClr val="EA1D24"/>
                </a:solidFill>
                <a:latin typeface="LucidaConsoleW1G-Bold"/>
              </a:rPr>
              <a:t>H</a:t>
            </a:r>
          </a:p>
        </p:txBody>
      </p:sp>
      <p:sp>
        <p:nvSpPr>
          <p:cNvPr id="162" name="Rectangle 162"/>
          <p:cNvSpPr/>
          <p:nvPr/>
        </p:nvSpPr>
        <p:spPr>
          <a:xfrm rot="918475">
            <a:off x="5442587" y="4862296"/>
            <a:ext cx="142668" cy="307007"/>
          </a:xfrm>
          <a:prstGeom prst="rect">
            <a:avLst/>
          </a:prstGeom>
        </p:spPr>
        <p:txBody>
          <a:bodyPr wrap="none" lIns="0" tIns="0" rIns="0" bIns="0">
            <a:spAutoFit/>
          </a:bodyPr>
          <a:lstStyle/>
          <a:p>
            <a:pPr defTabSz="857250"/>
            <a:r>
              <a:rPr lang="en-GB" sz="1995" b="1" kern="0">
                <a:solidFill>
                  <a:srgbClr val="EA1D24"/>
                </a:solidFill>
                <a:latin typeface="LucidaConsoleW1G-Bold"/>
              </a:rPr>
              <a:t>y</a:t>
            </a:r>
          </a:p>
        </p:txBody>
      </p:sp>
      <p:sp>
        <p:nvSpPr>
          <p:cNvPr id="163" name="Rectangle 163"/>
          <p:cNvSpPr/>
          <p:nvPr/>
        </p:nvSpPr>
        <p:spPr>
          <a:xfrm rot="688856">
            <a:off x="5590717" y="4897569"/>
            <a:ext cx="142668" cy="307007"/>
          </a:xfrm>
          <a:prstGeom prst="rect">
            <a:avLst/>
          </a:prstGeom>
        </p:spPr>
        <p:txBody>
          <a:bodyPr wrap="none" lIns="0" tIns="0" rIns="0" bIns="0">
            <a:spAutoFit/>
          </a:bodyPr>
          <a:lstStyle/>
          <a:p>
            <a:pPr defTabSz="857250"/>
            <a:r>
              <a:rPr lang="en-GB" sz="1995" b="1" kern="0">
                <a:solidFill>
                  <a:srgbClr val="EA1D24"/>
                </a:solidFill>
                <a:latin typeface="LucidaConsoleW1G-Bold"/>
              </a:rPr>
              <a:t>v</a:t>
            </a:r>
          </a:p>
        </p:txBody>
      </p:sp>
      <p:sp>
        <p:nvSpPr>
          <p:cNvPr id="164" name="Rectangle 164"/>
          <p:cNvSpPr/>
          <p:nvPr/>
        </p:nvSpPr>
        <p:spPr>
          <a:xfrm rot="459237">
            <a:off x="5776941" y="4922878"/>
            <a:ext cx="70532" cy="307007"/>
          </a:xfrm>
          <a:prstGeom prst="rect">
            <a:avLst/>
          </a:prstGeom>
        </p:spPr>
        <p:txBody>
          <a:bodyPr wrap="none" lIns="0" tIns="0" rIns="0" bIns="0">
            <a:spAutoFit/>
          </a:bodyPr>
          <a:lstStyle/>
          <a:p>
            <a:pPr defTabSz="857250"/>
            <a:r>
              <a:rPr lang="en-GB" sz="1995" b="1" kern="0">
                <a:solidFill>
                  <a:srgbClr val="EA1D24"/>
                </a:solidFill>
                <a:latin typeface="LucidaConsoleW1G-Bold"/>
              </a:rPr>
              <a:t>i</a:t>
            </a:r>
          </a:p>
        </p:txBody>
      </p:sp>
      <p:sp>
        <p:nvSpPr>
          <p:cNvPr id="165" name="Rectangle 165"/>
          <p:cNvSpPr/>
          <p:nvPr/>
        </p:nvSpPr>
        <p:spPr>
          <a:xfrm rot="229618">
            <a:off x="5885968" y="4938107"/>
            <a:ext cx="155492" cy="307007"/>
          </a:xfrm>
          <a:prstGeom prst="rect">
            <a:avLst/>
          </a:prstGeom>
        </p:spPr>
        <p:txBody>
          <a:bodyPr wrap="none" lIns="0" tIns="0" rIns="0" bIns="0">
            <a:spAutoFit/>
          </a:bodyPr>
          <a:lstStyle/>
          <a:p>
            <a:pPr defTabSz="857250"/>
            <a:r>
              <a:rPr lang="en-GB" sz="1995" b="1" kern="0">
                <a:solidFill>
                  <a:srgbClr val="EA1D24"/>
                </a:solidFill>
                <a:latin typeface="LucidaConsoleW1G-Bold"/>
              </a:rPr>
              <a:t>n</a:t>
            </a:r>
          </a:p>
        </p:txBody>
      </p:sp>
      <p:sp>
        <p:nvSpPr>
          <p:cNvPr id="166" name="Rectangle 166"/>
          <p:cNvSpPr/>
          <p:nvPr/>
        </p:nvSpPr>
        <p:spPr>
          <a:xfrm>
            <a:off x="6039729" y="4969987"/>
            <a:ext cx="142668" cy="307007"/>
          </a:xfrm>
          <a:prstGeom prst="rect">
            <a:avLst/>
          </a:prstGeom>
        </p:spPr>
        <p:txBody>
          <a:bodyPr wrap="none" lIns="0" tIns="0" rIns="0" bIns="0">
            <a:spAutoFit/>
          </a:bodyPr>
          <a:lstStyle/>
          <a:p>
            <a:pPr defTabSz="857250"/>
            <a:r>
              <a:rPr lang="en-GB" sz="1995" b="1" kern="0">
                <a:solidFill>
                  <a:srgbClr val="EA1D24"/>
                </a:solidFill>
                <a:latin typeface="LucidaConsoleW1G-Bold"/>
              </a:rPr>
              <a:t>v</a:t>
            </a:r>
          </a:p>
        </p:txBody>
      </p:sp>
      <p:sp>
        <p:nvSpPr>
          <p:cNvPr id="167" name="Rectangle 167"/>
          <p:cNvSpPr/>
          <p:nvPr/>
        </p:nvSpPr>
        <p:spPr>
          <a:xfrm rot="-229618">
            <a:off x="6190343" y="4938107"/>
            <a:ext cx="155492" cy="307007"/>
          </a:xfrm>
          <a:prstGeom prst="rect">
            <a:avLst/>
          </a:prstGeom>
        </p:spPr>
        <p:txBody>
          <a:bodyPr wrap="none" lIns="0" tIns="0" rIns="0" bIns="0">
            <a:spAutoFit/>
          </a:bodyPr>
          <a:lstStyle/>
          <a:p>
            <a:pPr defTabSz="857250"/>
            <a:r>
              <a:rPr lang="en-GB" sz="1995" b="1" kern="0">
                <a:solidFill>
                  <a:srgbClr val="EA1D24"/>
                </a:solidFill>
                <a:latin typeface="LucidaConsoleW1G-Bold"/>
              </a:rPr>
              <a:t>o</a:t>
            </a:r>
          </a:p>
        </p:txBody>
      </p:sp>
      <p:sp>
        <p:nvSpPr>
          <p:cNvPr id="168" name="Rectangle 168"/>
          <p:cNvSpPr/>
          <p:nvPr/>
        </p:nvSpPr>
        <p:spPr>
          <a:xfrm rot="-459237">
            <a:off x="6384332" y="4922875"/>
            <a:ext cx="70532" cy="307007"/>
          </a:xfrm>
          <a:prstGeom prst="rect">
            <a:avLst/>
          </a:prstGeom>
        </p:spPr>
        <p:txBody>
          <a:bodyPr wrap="none" lIns="0" tIns="0" rIns="0" bIns="0">
            <a:spAutoFit/>
          </a:bodyPr>
          <a:lstStyle/>
          <a:p>
            <a:pPr defTabSz="857250"/>
            <a:r>
              <a:rPr lang="en-GB" sz="1995" b="1" kern="0">
                <a:solidFill>
                  <a:srgbClr val="EA1D24"/>
                </a:solidFill>
                <a:latin typeface="LucidaConsoleW1G-Bold"/>
              </a:rPr>
              <a:t>i</a:t>
            </a:r>
          </a:p>
        </p:txBody>
      </p:sp>
      <p:sp>
        <p:nvSpPr>
          <p:cNvPr id="169" name="Rectangle 169"/>
          <p:cNvSpPr/>
          <p:nvPr/>
        </p:nvSpPr>
        <p:spPr>
          <a:xfrm rot="-688856">
            <a:off x="6492007" y="4897565"/>
            <a:ext cx="155492" cy="307007"/>
          </a:xfrm>
          <a:prstGeom prst="rect">
            <a:avLst/>
          </a:prstGeom>
        </p:spPr>
        <p:txBody>
          <a:bodyPr wrap="none" lIns="0" tIns="0" rIns="0" bIns="0">
            <a:spAutoFit/>
          </a:bodyPr>
          <a:lstStyle/>
          <a:p>
            <a:pPr defTabSz="857250"/>
            <a:r>
              <a:rPr lang="en-GB" sz="1995" b="1" kern="0">
                <a:solidFill>
                  <a:srgbClr val="EA1D24"/>
                </a:solidFill>
                <a:latin typeface="LucidaConsoleW1G-Bold"/>
              </a:rPr>
              <a:t>n</a:t>
            </a:r>
          </a:p>
        </p:txBody>
      </p:sp>
      <p:sp>
        <p:nvSpPr>
          <p:cNvPr id="170" name="Rectangle 170"/>
          <p:cNvSpPr/>
          <p:nvPr/>
        </p:nvSpPr>
        <p:spPr>
          <a:xfrm rot="-918475">
            <a:off x="6675402" y="4862290"/>
            <a:ext cx="84960" cy="307007"/>
          </a:xfrm>
          <a:prstGeom prst="rect">
            <a:avLst/>
          </a:prstGeom>
        </p:spPr>
        <p:txBody>
          <a:bodyPr wrap="none" lIns="0" tIns="0" rIns="0" bIns="0">
            <a:spAutoFit/>
          </a:bodyPr>
          <a:lstStyle/>
          <a:p>
            <a:pPr defTabSz="857250"/>
            <a:r>
              <a:rPr lang="en-GB" sz="1995" b="1" kern="0">
                <a:solidFill>
                  <a:srgbClr val="EA1D24"/>
                </a:solidFill>
                <a:latin typeface="LucidaConsoleW1G-Bold"/>
              </a:rPr>
              <a:t>t</a:t>
            </a:r>
          </a:p>
        </p:txBody>
      </p:sp>
      <p:sp>
        <p:nvSpPr>
          <p:cNvPr id="171" name="Rectangle 171"/>
          <p:cNvSpPr/>
          <p:nvPr/>
        </p:nvSpPr>
        <p:spPr>
          <a:xfrm rot="-1148094">
            <a:off x="6828061" y="4817205"/>
            <a:ext cx="70532" cy="307007"/>
          </a:xfrm>
          <a:prstGeom prst="rect">
            <a:avLst/>
          </a:prstGeom>
        </p:spPr>
        <p:txBody>
          <a:bodyPr wrap="none" lIns="0" tIns="0" rIns="0" bIns="0">
            <a:spAutoFit/>
          </a:bodyPr>
          <a:lstStyle/>
          <a:p>
            <a:pPr defTabSz="857250"/>
            <a:r>
              <a:rPr lang="en-GB" sz="1995" b="1" kern="0">
                <a:solidFill>
                  <a:srgbClr val="EA1D24"/>
                </a:solidFill>
                <a:latin typeface="LucidaConsoleW1G-Bold"/>
              </a:rPr>
              <a:t>i</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12B070-E606-872F-B927-ACFF0B85A1F0}"/>
              </a:ext>
            </a:extLst>
          </p:cNvPr>
          <p:cNvSpPr>
            <a:spLocks noGrp="1"/>
          </p:cNvSpPr>
          <p:nvPr>
            <p:ph type="title"/>
          </p:nvPr>
        </p:nvSpPr>
        <p:spPr/>
        <p:txBody>
          <a:bodyPr>
            <a:normAutofit/>
          </a:bodyPr>
          <a:lst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fi-FI" sz="3600" b="1">
                <a:latin typeface="Arial" panose="020B0604020202020204" pitchFamily="34" charset="0"/>
                <a:ea typeface="Calibri"/>
                <a:cs typeface="Arial" panose="020B0604020202020204" pitchFamily="34" charset="0"/>
              </a:rPr>
              <a:t>"Porilaisuus on vahvaa yhteisöllisyyttä"</a:t>
            </a:r>
            <a:endParaRPr lang="fi-FI" sz="3600" b="1">
              <a:latin typeface="Arial" panose="020B0604020202020204" pitchFamily="34" charset="0"/>
              <a:cs typeface="Arial" panose="020B0604020202020204" pitchFamily="34" charset="0"/>
            </a:endParaRPr>
          </a:p>
        </p:txBody>
      </p:sp>
      <p:sp>
        <p:nvSpPr>
          <p:cNvPr id="3" name="Sisällön paikkamerkki 2">
            <a:extLst>
              <a:ext uri="{FF2B5EF4-FFF2-40B4-BE49-F238E27FC236}">
                <a16:creationId xmlns:a16="http://schemas.microsoft.com/office/drawing/2014/main" id="{B7DC5A84-1020-3207-65C3-F1591DEAE623}"/>
              </a:ext>
            </a:extLst>
          </p:cNvPr>
          <p:cNvSpPr>
            <a:spLocks noGrp="1"/>
          </p:cNvSpPr>
          <p:nvPr>
            <p:ph idx="1"/>
          </p:nvPr>
        </p:nvSpPr>
        <p:spPr/>
        <p:txBody>
          <a:bodyPr vert="horz" lIns="91440" tIns="45720" rIns="91440" bIns="45720" rtlCol="0" anchor="t">
            <a:normAutofit lnSpcReduction="10000"/>
          </a:bodyPr>
          <a:lst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850" err="1">
                <a:latin typeface="Arial"/>
                <a:ea typeface="Times New Roman" panose="02020603050405020304" pitchFamily="18" charset="0"/>
                <a:cs typeface="Times New Roman"/>
              </a:rPr>
              <a:t>Monitoimitaloissa</a:t>
            </a:r>
            <a:r>
              <a:rPr lang="en-US" sz="1850">
                <a:latin typeface="Arial"/>
                <a:ea typeface="Times New Roman" panose="02020603050405020304" pitchFamily="18" charset="0"/>
                <a:cs typeface="Times New Roman"/>
              </a:rPr>
              <a:t> on </a:t>
            </a:r>
            <a:r>
              <a:rPr lang="en-US" sz="1850" err="1">
                <a:latin typeface="Arial"/>
                <a:ea typeface="Times New Roman" panose="02020603050405020304" pitchFamily="18" charset="0"/>
                <a:cs typeface="Times New Roman"/>
              </a:rPr>
              <a:t>paljon</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erilaisia</a:t>
            </a:r>
            <a:r>
              <a:rPr lang="en-US" sz="1850">
                <a:latin typeface="Arial"/>
                <a:ea typeface="Times New Roman" panose="02020603050405020304" pitchFamily="18" charset="0"/>
                <a:cs typeface="Times New Roman"/>
              </a:rPr>
              <a:t> ja </a:t>
            </a:r>
            <a:r>
              <a:rPr lang="en-US" sz="1850" err="1">
                <a:latin typeface="Arial"/>
                <a:ea typeface="Times New Roman" panose="02020603050405020304" pitchFamily="18" charset="0"/>
                <a:cs typeface="Times New Roman"/>
              </a:rPr>
              <a:t>muunneltavissa</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olevia</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tiloja</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jotka</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ovat</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esteettömiä</a:t>
            </a:r>
            <a:r>
              <a:rPr lang="en-US" sz="1850">
                <a:latin typeface="Arial"/>
                <a:ea typeface="Times New Roman" panose="02020603050405020304" pitchFamily="18" charset="0"/>
                <a:cs typeface="Times New Roman"/>
              </a:rPr>
              <a:t> ja ne </a:t>
            </a:r>
            <a:r>
              <a:rPr lang="en-US" sz="1850" err="1">
                <a:latin typeface="Arial"/>
                <a:ea typeface="Times New Roman" panose="02020603050405020304" pitchFamily="18" charset="0"/>
                <a:cs typeface="Times New Roman"/>
              </a:rPr>
              <a:t>sijaitsevat</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keskellä</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asuinalueita</a:t>
            </a:r>
            <a:endParaRPr lang="en-US" sz="1850">
              <a:latin typeface="Arial" panose="020B0604020202020204" pitchFamily="34" charset="0"/>
              <a:ea typeface="Times New Roman" panose="02020603050405020304" pitchFamily="18" charset="0"/>
              <a:cs typeface="Times New Roman" panose="02020603050405020304" pitchFamily="18" charset="0"/>
            </a:endParaRPr>
          </a:p>
          <a:p>
            <a:r>
              <a:rPr lang="en-US" sz="1850" err="1">
                <a:latin typeface="Arial"/>
                <a:ea typeface="Times New Roman" panose="02020603050405020304" pitchFamily="18" charset="0"/>
                <a:cs typeface="Times New Roman"/>
              </a:rPr>
              <a:t>Tavoitteena</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tiettyjen</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tilojen</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ilta</a:t>
            </a:r>
            <a:r>
              <a:rPr lang="en-US" sz="1850">
                <a:latin typeface="Arial"/>
                <a:ea typeface="Times New Roman" panose="02020603050405020304" pitchFamily="18" charset="0"/>
                <a:cs typeface="Times New Roman"/>
              </a:rPr>
              <a:t>- ja </a:t>
            </a:r>
            <a:r>
              <a:rPr lang="en-US" sz="1850" err="1">
                <a:latin typeface="Arial"/>
                <a:ea typeface="Times New Roman" panose="02020603050405020304" pitchFamily="18" charset="0"/>
                <a:cs typeface="Times New Roman"/>
              </a:rPr>
              <a:t>viikonloppukäytön</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lisääminen</a:t>
            </a:r>
            <a:endParaRPr lang="en-US" sz="1850">
              <a:latin typeface="Arial" panose="020B0604020202020204" pitchFamily="34" charset="0"/>
              <a:ea typeface="Times New Roman" panose="02020603050405020304" pitchFamily="18" charset="0"/>
              <a:cs typeface="Times New Roman" panose="02020603050405020304" pitchFamily="18" charset="0"/>
            </a:endParaRPr>
          </a:p>
          <a:p>
            <a:r>
              <a:rPr lang="en-US" sz="1850" err="1">
                <a:latin typeface="Arial"/>
                <a:ea typeface="Times New Roman" panose="02020603050405020304" pitchFamily="18" charset="0"/>
                <a:cs typeface="Times New Roman"/>
              </a:rPr>
              <a:t>Yhdistyksille</a:t>
            </a:r>
            <a:r>
              <a:rPr lang="en-US" sz="1850">
                <a:latin typeface="Arial"/>
                <a:ea typeface="Times New Roman" panose="02020603050405020304" pitchFamily="18" charset="0"/>
                <a:cs typeface="Times New Roman"/>
              </a:rPr>
              <a:t> ja </a:t>
            </a:r>
            <a:r>
              <a:rPr lang="en-US" sz="1850" err="1">
                <a:latin typeface="Arial"/>
                <a:ea typeface="Times New Roman" panose="02020603050405020304" pitchFamily="18" charset="0"/>
                <a:cs typeface="Times New Roman"/>
              </a:rPr>
              <a:t>kuntalaisille</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mahdollisuus</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varata</a:t>
            </a:r>
            <a:r>
              <a:rPr lang="en-US" sz="1850">
                <a:latin typeface="Arial"/>
                <a:ea typeface="Times New Roman" panose="02020603050405020304" pitchFamily="18" charset="0"/>
                <a:cs typeface="Times New Roman"/>
              </a:rPr>
              <a:t> ja </a:t>
            </a:r>
            <a:r>
              <a:rPr lang="en-US" sz="1850" err="1">
                <a:latin typeface="Arial"/>
                <a:ea typeface="Times New Roman" panose="02020603050405020304" pitchFamily="18" charset="0"/>
                <a:cs typeface="Times New Roman"/>
              </a:rPr>
              <a:t>käyttää</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tiloja</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hyvinvoinnin</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edistämiseksi</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yhteisöllisyyden</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lisäämiseksi</a:t>
            </a:r>
            <a:endParaRPr lang="en-US" sz="1850">
              <a:effectLst/>
              <a:latin typeface="Arial" panose="020B0604020202020204" pitchFamily="34" charset="0"/>
              <a:ea typeface="Times New Roman" panose="02020603050405020304" pitchFamily="18" charset="0"/>
              <a:cs typeface="Times New Roman" panose="02020603050405020304" pitchFamily="18" charset="0"/>
            </a:endParaRPr>
          </a:p>
          <a:p>
            <a:r>
              <a:rPr lang="en-US" sz="1850" err="1">
                <a:latin typeface="Arial"/>
                <a:ea typeface="Times New Roman" panose="02020603050405020304" pitchFamily="18" charset="0"/>
                <a:cs typeface="Times New Roman"/>
              </a:rPr>
              <a:t>Kaksivuotinen</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tilavarausjärjestelmän</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pilotointi</a:t>
            </a:r>
            <a:r>
              <a:rPr lang="en-US" sz="1850">
                <a:latin typeface="Arial"/>
                <a:ea typeface="Times New Roman" panose="02020603050405020304" pitchFamily="18" charset="0"/>
                <a:cs typeface="Times New Roman"/>
              </a:rPr>
              <a:t> ja </a:t>
            </a:r>
            <a:r>
              <a:rPr lang="en-US" sz="1850" err="1">
                <a:latin typeface="Arial"/>
                <a:ea typeface="Times New Roman" panose="02020603050405020304" pitchFamily="18" charset="0"/>
                <a:cs typeface="Times New Roman"/>
              </a:rPr>
              <a:t>käyttökokemusten</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kerääminen</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alkaa</a:t>
            </a:r>
            <a:r>
              <a:rPr lang="en-US" sz="1850">
                <a:latin typeface="Arial"/>
                <a:ea typeface="Times New Roman" panose="02020603050405020304" pitchFamily="18" charset="0"/>
                <a:cs typeface="Times New Roman"/>
              </a:rPr>
              <a:t> </a:t>
            </a:r>
            <a:r>
              <a:rPr lang="en-US" sz="1850" b="1" err="1">
                <a:latin typeface="Arial"/>
                <a:ea typeface="Times New Roman" panose="02020603050405020304" pitchFamily="18" charset="0"/>
                <a:cs typeface="Times New Roman"/>
              </a:rPr>
              <a:t>Itätuulen</a:t>
            </a:r>
            <a:r>
              <a:rPr lang="en-US" sz="1850" b="1">
                <a:latin typeface="Arial"/>
                <a:ea typeface="Times New Roman" panose="02020603050405020304" pitchFamily="18" charset="0"/>
                <a:cs typeface="Times New Roman"/>
              </a:rPr>
              <a:t> </a:t>
            </a:r>
            <a:r>
              <a:rPr lang="en-US" sz="1850" b="1" err="1">
                <a:latin typeface="Arial"/>
                <a:ea typeface="Times New Roman" panose="02020603050405020304" pitchFamily="18" charset="0"/>
                <a:cs typeface="Times New Roman"/>
              </a:rPr>
              <a:t>oppimis</a:t>
            </a:r>
            <a:r>
              <a:rPr lang="en-US" sz="1850" b="1">
                <a:latin typeface="Arial"/>
                <a:ea typeface="Times New Roman" panose="02020603050405020304" pitchFamily="18" charset="0"/>
                <a:cs typeface="Times New Roman"/>
              </a:rPr>
              <a:t>- ja </a:t>
            </a:r>
            <a:r>
              <a:rPr lang="en-US" sz="1850" b="1" err="1">
                <a:latin typeface="Arial"/>
                <a:ea typeface="Times New Roman" panose="02020603050405020304" pitchFamily="18" charset="0"/>
                <a:cs typeface="Times New Roman"/>
              </a:rPr>
              <a:t>liikuntakeskuksessa</a:t>
            </a:r>
            <a:r>
              <a:rPr lang="en-US" sz="1850" b="1">
                <a:latin typeface="Arial"/>
                <a:ea typeface="Times New Roman" panose="02020603050405020304" pitchFamily="18" charset="0"/>
                <a:cs typeface="Times New Roman"/>
              </a:rPr>
              <a:t> ja </a:t>
            </a:r>
            <a:r>
              <a:rPr lang="en-US" sz="1850" b="1" err="1">
                <a:latin typeface="Arial"/>
                <a:ea typeface="Times New Roman" panose="02020603050405020304" pitchFamily="18" charset="0"/>
                <a:cs typeface="Times New Roman"/>
              </a:rPr>
              <a:t>Pohjois</a:t>
            </a:r>
            <a:r>
              <a:rPr lang="en-US" sz="1850" b="1">
                <a:latin typeface="Arial"/>
                <a:ea typeface="Times New Roman" panose="02020603050405020304" pitchFamily="18" charset="0"/>
                <a:cs typeface="Times New Roman"/>
              </a:rPr>
              <a:t>-Porin </a:t>
            </a:r>
            <a:r>
              <a:rPr lang="en-US" sz="1850" b="1" err="1">
                <a:latin typeface="Arial"/>
                <a:ea typeface="Times New Roman" panose="02020603050405020304" pitchFamily="18" charset="0"/>
                <a:cs typeface="Times New Roman"/>
              </a:rPr>
              <a:t>monitoimitalossa</a:t>
            </a:r>
            <a:r>
              <a:rPr lang="en-US" sz="1850" b="1">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alkuvuodesta</a:t>
            </a:r>
            <a:r>
              <a:rPr lang="en-US" sz="1850">
                <a:latin typeface="Arial"/>
                <a:ea typeface="Times New Roman" panose="02020603050405020304" pitchFamily="18" charset="0"/>
                <a:cs typeface="Times New Roman"/>
              </a:rPr>
              <a:t> 2025. </a:t>
            </a:r>
            <a:r>
              <a:rPr lang="en-US" sz="1850" err="1">
                <a:latin typeface="Arial"/>
                <a:ea typeface="Times New Roman" panose="02020603050405020304" pitchFamily="18" charset="0"/>
                <a:cs typeface="Times New Roman"/>
              </a:rPr>
              <a:t>Toiminnan</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kehittämisessä</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hyödynnetään</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paikallisia</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toimijoita</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joista</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kootaan</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omat</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toimijafoorumit</a:t>
            </a:r>
            <a:r>
              <a:rPr lang="en-US" sz="1850">
                <a:latin typeface="Arial"/>
                <a:ea typeface="Times New Roman" panose="02020603050405020304" pitchFamily="18" charset="0"/>
                <a:cs typeface="Times New Roman"/>
              </a:rPr>
              <a:t> ja </a:t>
            </a:r>
            <a:r>
              <a:rPr lang="en-US" sz="1850" err="1">
                <a:latin typeface="Arial"/>
                <a:ea typeface="Times New Roman" panose="02020603050405020304" pitchFamily="18" charset="0"/>
                <a:cs typeface="Times New Roman"/>
              </a:rPr>
              <a:t>yhteiskehittäen</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hiotaan</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käytänteitä</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Yyterin</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vierailukeskuksen</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kokoustila</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myöhemmin</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mukaan</a:t>
            </a:r>
            <a:r>
              <a:rPr lang="en-US" sz="1850">
                <a:latin typeface="Arial"/>
                <a:ea typeface="Times New Roman" panose="02020603050405020304" pitchFamily="18" charset="0"/>
                <a:cs typeface="Times New Roman"/>
              </a:rPr>
              <a:t> </a:t>
            </a:r>
            <a:r>
              <a:rPr lang="en-US" sz="1850" err="1">
                <a:latin typeface="Arial"/>
                <a:ea typeface="Times New Roman" panose="02020603050405020304" pitchFamily="18" charset="0"/>
                <a:cs typeface="Times New Roman"/>
              </a:rPr>
              <a:t>pilottiin</a:t>
            </a:r>
            <a:r>
              <a:rPr lang="en-US" sz="1850">
                <a:latin typeface="Arial"/>
                <a:ea typeface="Times New Roman" panose="02020603050405020304" pitchFamily="18" charset="0"/>
                <a:cs typeface="Times New Roman"/>
              </a:rPr>
              <a:t>.</a:t>
            </a:r>
            <a:endParaRPr lang="en-US" sz="1850">
              <a:latin typeface="Arial" panose="020B0604020202020204" pitchFamily="34" charset="0"/>
              <a:ea typeface="Times New Roman" panose="02020603050405020304" pitchFamily="18" charset="0"/>
              <a:cs typeface="Times New Roman" panose="02020603050405020304" pitchFamily="18" charset="0"/>
            </a:endParaRPr>
          </a:p>
          <a:p>
            <a:r>
              <a:rPr lang="en-US" sz="1850" err="1">
                <a:latin typeface="Arial"/>
                <a:ea typeface="+mn-lt"/>
                <a:cs typeface="Times New Roman"/>
              </a:rPr>
              <a:t>Tällä</a:t>
            </a:r>
            <a:r>
              <a:rPr lang="en-US" sz="1850">
                <a:latin typeface="Arial"/>
                <a:ea typeface="+mn-lt"/>
                <a:cs typeface="Times New Roman"/>
              </a:rPr>
              <a:t> </a:t>
            </a:r>
            <a:r>
              <a:rPr lang="en-US" sz="1850" err="1">
                <a:latin typeface="Arial"/>
                <a:ea typeface="+mn-lt"/>
                <a:cs typeface="Times New Roman"/>
              </a:rPr>
              <a:t>hetkellä</a:t>
            </a:r>
            <a:r>
              <a:rPr lang="en-US" sz="1850">
                <a:latin typeface="Arial"/>
                <a:ea typeface="+mn-lt"/>
                <a:cs typeface="Times New Roman"/>
              </a:rPr>
              <a:t> </a:t>
            </a:r>
            <a:r>
              <a:rPr lang="en-US" sz="1850" err="1">
                <a:latin typeface="Arial"/>
                <a:ea typeface="+mn-lt"/>
                <a:cs typeface="Times New Roman"/>
              </a:rPr>
              <a:t>voimassa</a:t>
            </a:r>
            <a:r>
              <a:rPr lang="en-US" sz="1850">
                <a:latin typeface="Arial"/>
                <a:ea typeface="+mn-lt"/>
                <a:cs typeface="Times New Roman"/>
              </a:rPr>
              <a:t> </a:t>
            </a:r>
            <a:r>
              <a:rPr lang="en-US" sz="1850" err="1">
                <a:latin typeface="Arial"/>
                <a:ea typeface="+mn-lt"/>
                <a:cs typeface="Times New Roman"/>
              </a:rPr>
              <a:t>olevat</a:t>
            </a:r>
            <a:r>
              <a:rPr lang="en-US" sz="1850">
                <a:latin typeface="Arial"/>
                <a:ea typeface="+mn-lt"/>
                <a:cs typeface="Times New Roman"/>
              </a:rPr>
              <a:t> </a:t>
            </a:r>
            <a:r>
              <a:rPr lang="en-US" sz="1850" err="1">
                <a:latin typeface="Arial"/>
                <a:ea typeface="+mn-lt"/>
                <a:cs typeface="Times New Roman"/>
              </a:rPr>
              <a:t>koulutilojen</a:t>
            </a:r>
            <a:r>
              <a:rPr lang="en-US" sz="1850">
                <a:latin typeface="Arial"/>
                <a:ea typeface="+mn-lt"/>
                <a:cs typeface="Times New Roman"/>
              </a:rPr>
              <a:t> </a:t>
            </a:r>
            <a:r>
              <a:rPr lang="en-US" sz="1850" err="1">
                <a:latin typeface="Arial"/>
                <a:ea typeface="+mn-lt"/>
                <a:cs typeface="Times New Roman"/>
              </a:rPr>
              <a:t>vuokraamisen</a:t>
            </a:r>
            <a:r>
              <a:rPr lang="en-US" sz="1850">
                <a:latin typeface="Arial"/>
                <a:ea typeface="+mn-lt"/>
                <a:cs typeface="Times New Roman"/>
              </a:rPr>
              <a:t> </a:t>
            </a:r>
            <a:r>
              <a:rPr lang="en-US" sz="1850" err="1">
                <a:latin typeface="Arial"/>
                <a:ea typeface="+mn-lt"/>
                <a:cs typeface="Times New Roman"/>
              </a:rPr>
              <a:t>käytänteet</a:t>
            </a:r>
            <a:r>
              <a:rPr lang="en-US" sz="1850">
                <a:latin typeface="Arial"/>
                <a:ea typeface="+mn-lt"/>
                <a:cs typeface="Times New Roman"/>
              </a:rPr>
              <a:t>:</a:t>
            </a:r>
          </a:p>
          <a:p>
            <a:r>
              <a:rPr lang="en-US" sz="1850">
                <a:ea typeface="+mn-lt"/>
                <a:cs typeface="+mn-lt"/>
                <a:hlinkClick r:id="rId3"/>
              </a:rPr>
              <a:t>https://www.pori.fi/kasvatus-ja-koulutus/perusopetus/koulut-ja-palvelut/vuokrattavat-koulutilat/</a:t>
            </a:r>
            <a:r>
              <a:rPr lang="en-US" sz="1850">
                <a:ea typeface="+mn-lt"/>
                <a:cs typeface="+mn-lt"/>
              </a:rPr>
              <a:t> </a:t>
            </a:r>
            <a:endParaRPr lang="en-US" sz="1850">
              <a:latin typeface="Arial" panose="020B0604020202020204" pitchFamily="34" charset="0"/>
              <a:cs typeface="Times New Roman" panose="02020603050405020304" pitchFamily="18" charset="0"/>
            </a:endParaRPr>
          </a:p>
          <a:p>
            <a:r>
              <a:rPr lang="en-US" sz="1850" err="1">
                <a:latin typeface="Arial"/>
                <a:ea typeface="Calibri"/>
                <a:cs typeface="Times New Roman"/>
              </a:rPr>
              <a:t>Varaus</a:t>
            </a:r>
            <a:r>
              <a:rPr lang="en-US" sz="1850">
                <a:latin typeface="Arial"/>
                <a:ea typeface="Calibri"/>
                <a:cs typeface="Times New Roman"/>
              </a:rPr>
              <a:t>-, </a:t>
            </a:r>
            <a:r>
              <a:rPr lang="en-US" sz="1850" err="1">
                <a:latin typeface="Arial"/>
                <a:ea typeface="Calibri"/>
                <a:cs typeface="Times New Roman"/>
              </a:rPr>
              <a:t>käyttö</a:t>
            </a:r>
            <a:r>
              <a:rPr lang="en-US" sz="1850">
                <a:latin typeface="Arial"/>
                <a:ea typeface="Calibri"/>
                <a:cs typeface="Times New Roman"/>
              </a:rPr>
              <a:t>- ja </a:t>
            </a:r>
            <a:r>
              <a:rPr lang="en-US" sz="1850" err="1">
                <a:latin typeface="Arial"/>
                <a:ea typeface="Calibri"/>
                <a:cs typeface="Times New Roman"/>
              </a:rPr>
              <a:t>maksuehdot</a:t>
            </a:r>
            <a:r>
              <a:rPr lang="en-US" sz="1850">
                <a:latin typeface="Arial"/>
                <a:ea typeface="Calibri"/>
                <a:cs typeface="Times New Roman"/>
              </a:rPr>
              <a:t> </a:t>
            </a:r>
            <a:r>
              <a:rPr lang="en-US" sz="1850" err="1">
                <a:latin typeface="Arial"/>
                <a:ea typeface="Calibri"/>
                <a:cs typeface="Times New Roman"/>
              </a:rPr>
              <a:t>nyt</a:t>
            </a:r>
            <a:r>
              <a:rPr lang="en-US" sz="1850">
                <a:latin typeface="Arial"/>
                <a:ea typeface="Calibri"/>
                <a:cs typeface="Times New Roman"/>
              </a:rPr>
              <a:t> </a:t>
            </a:r>
            <a:r>
              <a:rPr lang="en-US" sz="1850" err="1">
                <a:latin typeface="Arial"/>
                <a:ea typeface="Calibri"/>
                <a:cs typeface="Times New Roman"/>
              </a:rPr>
              <a:t>työn</a:t>
            </a:r>
            <a:r>
              <a:rPr lang="en-US" sz="1850">
                <a:latin typeface="Arial"/>
                <a:ea typeface="Calibri"/>
                <a:cs typeface="Times New Roman"/>
              </a:rPr>
              <a:t> </a:t>
            </a:r>
            <a:r>
              <a:rPr lang="en-US" sz="1850" err="1">
                <a:latin typeface="Arial"/>
                <a:ea typeface="Calibri"/>
                <a:cs typeface="Times New Roman"/>
              </a:rPr>
              <a:t>alla</a:t>
            </a:r>
            <a:r>
              <a:rPr lang="en-US" sz="1850">
                <a:latin typeface="Arial"/>
                <a:ea typeface="Calibri"/>
                <a:cs typeface="Times New Roman"/>
              </a:rPr>
              <a:t> ja </a:t>
            </a:r>
            <a:r>
              <a:rPr lang="en-US" sz="1850" err="1">
                <a:latin typeface="Arial"/>
                <a:ea typeface="Calibri"/>
                <a:cs typeface="Times New Roman"/>
              </a:rPr>
              <a:t>pilotin</a:t>
            </a:r>
            <a:r>
              <a:rPr lang="en-US" sz="1850">
                <a:latin typeface="Arial"/>
                <a:ea typeface="Calibri"/>
                <a:cs typeface="Times New Roman"/>
              </a:rPr>
              <a:t> </a:t>
            </a:r>
            <a:r>
              <a:rPr lang="en-US" sz="1850" err="1">
                <a:latin typeface="Arial"/>
                <a:ea typeface="Calibri"/>
                <a:cs typeface="Times New Roman"/>
              </a:rPr>
              <a:t>aikana</a:t>
            </a:r>
            <a:r>
              <a:rPr lang="en-US" sz="1850">
                <a:latin typeface="Arial"/>
                <a:ea typeface="Calibri"/>
                <a:cs typeface="Times New Roman"/>
              </a:rPr>
              <a:t> </a:t>
            </a:r>
            <a:r>
              <a:rPr lang="en-US" sz="1850" err="1">
                <a:latin typeface="Arial"/>
                <a:ea typeface="Calibri"/>
                <a:cs typeface="Times New Roman"/>
              </a:rPr>
              <a:t>testissä</a:t>
            </a:r>
            <a:r>
              <a:rPr lang="en-US" sz="1850">
                <a:latin typeface="Arial"/>
                <a:ea typeface="Calibri"/>
                <a:cs typeface="Times New Roman"/>
              </a:rPr>
              <a:t>: Tule </a:t>
            </a:r>
            <a:r>
              <a:rPr lang="en-US" sz="1850" err="1">
                <a:latin typeface="Arial"/>
                <a:ea typeface="Calibri"/>
                <a:cs typeface="Times New Roman"/>
              </a:rPr>
              <a:t>tilaisuuden</a:t>
            </a:r>
            <a:r>
              <a:rPr lang="en-US" sz="1850">
                <a:latin typeface="Arial"/>
                <a:ea typeface="Calibri"/>
                <a:cs typeface="Times New Roman"/>
              </a:rPr>
              <a:t> </a:t>
            </a:r>
            <a:r>
              <a:rPr lang="en-US" sz="1850" err="1">
                <a:latin typeface="Arial"/>
                <a:ea typeface="Calibri"/>
                <a:cs typeface="Times New Roman"/>
              </a:rPr>
              <a:t>lopussa</a:t>
            </a:r>
            <a:r>
              <a:rPr lang="en-US" sz="1850">
                <a:latin typeface="Arial"/>
                <a:ea typeface="Calibri"/>
                <a:cs typeface="Times New Roman"/>
              </a:rPr>
              <a:t> </a:t>
            </a:r>
            <a:r>
              <a:rPr lang="en-US" sz="1850" err="1">
                <a:latin typeface="Arial"/>
                <a:ea typeface="Calibri"/>
                <a:cs typeface="Times New Roman"/>
              </a:rPr>
              <a:t>kertomaan</a:t>
            </a:r>
            <a:r>
              <a:rPr lang="en-US" sz="1850">
                <a:latin typeface="Arial"/>
                <a:ea typeface="Calibri"/>
                <a:cs typeface="Times New Roman"/>
              </a:rPr>
              <a:t>, </a:t>
            </a:r>
            <a:r>
              <a:rPr lang="en-US" sz="1850" err="1">
                <a:latin typeface="Arial"/>
                <a:ea typeface="Calibri"/>
                <a:cs typeface="Times New Roman"/>
              </a:rPr>
              <a:t>millaiset</a:t>
            </a:r>
            <a:r>
              <a:rPr lang="en-US" sz="1850">
                <a:latin typeface="Arial"/>
                <a:ea typeface="Calibri"/>
                <a:cs typeface="Times New Roman"/>
              </a:rPr>
              <a:t> </a:t>
            </a:r>
            <a:r>
              <a:rPr lang="en-US" sz="1850" err="1">
                <a:latin typeface="Arial"/>
                <a:ea typeface="Calibri"/>
                <a:cs typeface="Times New Roman"/>
              </a:rPr>
              <a:t>ovat</a:t>
            </a:r>
            <a:r>
              <a:rPr lang="en-US" sz="1850">
                <a:latin typeface="Arial"/>
                <a:ea typeface="Calibri"/>
                <a:cs typeface="Times New Roman"/>
              </a:rPr>
              <a:t> </a:t>
            </a:r>
            <a:r>
              <a:rPr lang="en-US" sz="1850" err="1">
                <a:latin typeface="Arial"/>
                <a:ea typeface="Calibri"/>
                <a:cs typeface="Times New Roman"/>
              </a:rPr>
              <a:t>sinun</a:t>
            </a:r>
            <a:r>
              <a:rPr lang="en-US" sz="1850">
                <a:latin typeface="Arial"/>
                <a:ea typeface="Calibri"/>
                <a:cs typeface="Times New Roman"/>
              </a:rPr>
              <a:t> </a:t>
            </a:r>
            <a:r>
              <a:rPr lang="en-US" sz="1850" err="1">
                <a:latin typeface="Arial"/>
                <a:ea typeface="Calibri"/>
                <a:cs typeface="Times New Roman"/>
              </a:rPr>
              <a:t>toiveesi</a:t>
            </a:r>
            <a:r>
              <a:rPr lang="en-US" sz="1850">
                <a:latin typeface="Arial"/>
                <a:ea typeface="Calibri"/>
                <a:cs typeface="Times New Roman"/>
              </a:rPr>
              <a:t> ja </a:t>
            </a:r>
            <a:r>
              <a:rPr lang="en-US" sz="1850" err="1">
                <a:latin typeface="Arial"/>
                <a:ea typeface="Calibri"/>
                <a:cs typeface="Times New Roman"/>
              </a:rPr>
              <a:t>tarpeesi</a:t>
            </a:r>
            <a:r>
              <a:rPr lang="en-US" sz="1850">
                <a:latin typeface="Arial"/>
                <a:ea typeface="Calibri"/>
                <a:cs typeface="Times New Roman"/>
              </a:rPr>
              <a:t> </a:t>
            </a:r>
            <a:r>
              <a:rPr lang="en-US" sz="1850" err="1">
                <a:latin typeface="Arial"/>
                <a:ea typeface="Calibri"/>
                <a:cs typeface="Times New Roman"/>
              </a:rPr>
              <a:t>tähän</a:t>
            </a:r>
            <a:r>
              <a:rPr lang="en-US" sz="1850">
                <a:latin typeface="Arial"/>
                <a:ea typeface="Calibri"/>
                <a:cs typeface="Times New Roman"/>
              </a:rPr>
              <a:t> </a:t>
            </a:r>
            <a:r>
              <a:rPr lang="en-US" sz="1850" err="1">
                <a:latin typeface="Arial"/>
                <a:ea typeface="Calibri"/>
                <a:cs typeface="Times New Roman"/>
              </a:rPr>
              <a:t>liittyen</a:t>
            </a:r>
            <a:r>
              <a:rPr lang="en-US" sz="1850">
                <a:latin typeface="Arial"/>
                <a:ea typeface="Calibri"/>
                <a:cs typeface="Times New Roman"/>
              </a:rPr>
              <a:t>! </a:t>
            </a:r>
            <a:r>
              <a:rPr lang="en-US" sz="1850" err="1">
                <a:latin typeface="Arial"/>
                <a:ea typeface="Calibri"/>
                <a:cs typeface="Times New Roman"/>
              </a:rPr>
              <a:t>Kerro</a:t>
            </a:r>
            <a:r>
              <a:rPr lang="en-US" sz="1850">
                <a:latin typeface="Arial"/>
                <a:ea typeface="Calibri"/>
                <a:cs typeface="Times New Roman"/>
              </a:rPr>
              <a:t> </a:t>
            </a:r>
            <a:r>
              <a:rPr lang="en-US" sz="1850" err="1">
                <a:latin typeface="Arial"/>
                <a:ea typeface="Calibri"/>
                <a:cs typeface="Times New Roman"/>
              </a:rPr>
              <a:t>myös</a:t>
            </a:r>
            <a:r>
              <a:rPr lang="en-US" sz="1850">
                <a:latin typeface="Arial"/>
                <a:ea typeface="Calibri"/>
                <a:cs typeface="Times New Roman"/>
              </a:rPr>
              <a:t>, </a:t>
            </a:r>
            <a:r>
              <a:rPr lang="en-US" sz="1850" err="1">
                <a:latin typeface="Arial"/>
                <a:ea typeface="Calibri"/>
                <a:cs typeface="Times New Roman"/>
              </a:rPr>
              <a:t>mikäli</a:t>
            </a:r>
            <a:r>
              <a:rPr lang="en-US" sz="1850">
                <a:latin typeface="Arial"/>
                <a:ea typeface="Calibri"/>
                <a:cs typeface="Times New Roman"/>
              </a:rPr>
              <a:t> </a:t>
            </a:r>
            <a:r>
              <a:rPr lang="en-US" sz="1850" err="1">
                <a:latin typeface="Arial"/>
                <a:ea typeface="Calibri"/>
                <a:cs typeface="Times New Roman"/>
              </a:rPr>
              <a:t>olet</a:t>
            </a:r>
            <a:r>
              <a:rPr lang="en-US" sz="1850">
                <a:latin typeface="Arial"/>
                <a:ea typeface="Calibri"/>
                <a:cs typeface="Times New Roman"/>
              </a:rPr>
              <a:t> </a:t>
            </a:r>
            <a:r>
              <a:rPr lang="en-US" sz="1850" err="1">
                <a:latin typeface="Arial"/>
                <a:ea typeface="Calibri"/>
                <a:cs typeface="Times New Roman"/>
              </a:rPr>
              <a:t>kiinnostunut</a:t>
            </a:r>
            <a:r>
              <a:rPr lang="en-US" sz="1850">
                <a:latin typeface="Arial"/>
                <a:ea typeface="Calibri"/>
                <a:cs typeface="Times New Roman"/>
              </a:rPr>
              <a:t> </a:t>
            </a:r>
            <a:r>
              <a:rPr lang="en-US" sz="1850" err="1">
                <a:latin typeface="Arial"/>
                <a:ea typeface="Calibri"/>
                <a:cs typeface="Times New Roman"/>
              </a:rPr>
              <a:t>toiminnasta</a:t>
            </a:r>
            <a:r>
              <a:rPr lang="en-US" sz="1850">
                <a:latin typeface="Arial"/>
                <a:ea typeface="Calibri"/>
                <a:cs typeface="Times New Roman"/>
              </a:rPr>
              <a:t> Itä-/ tai </a:t>
            </a:r>
            <a:r>
              <a:rPr lang="en-US" sz="1850" err="1">
                <a:latin typeface="Arial"/>
                <a:ea typeface="Calibri"/>
                <a:cs typeface="Times New Roman"/>
              </a:rPr>
              <a:t>Pohjois-Porissa</a:t>
            </a:r>
            <a:r>
              <a:rPr lang="en-US" sz="1850">
                <a:latin typeface="Arial"/>
                <a:ea typeface="Calibri"/>
                <a:cs typeface="Times New Roman"/>
              </a:rPr>
              <a:t>.</a:t>
            </a:r>
            <a:endParaRPr lang="en-US" sz="1850">
              <a:latin typeface="Arial" panose="020B0604020202020204" pitchFamily="34" charset="0"/>
              <a:ea typeface="Calibri"/>
              <a:cs typeface="Times New Roman" panose="02020603050405020304" pitchFamily="18" charset="0"/>
            </a:endParaRPr>
          </a:p>
          <a:p>
            <a:endParaRPr lang="en-US" sz="1850">
              <a:latin typeface="Arial" panose="020B0604020202020204" pitchFamily="34" charset="0"/>
              <a:ea typeface="Calibri"/>
              <a:cs typeface="Times New Roman" panose="02020603050405020304" pitchFamily="18" charset="0"/>
            </a:endParaRPr>
          </a:p>
          <a:p>
            <a:pPr indent="0">
              <a:buNone/>
            </a:pPr>
            <a:endParaRPr lang="en-US">
              <a:latin typeface="Arial" panose="020B0604020202020204" pitchFamily="34" charset="0"/>
              <a:ea typeface="Calibri"/>
              <a:cs typeface="Times New Roman" panose="02020603050405020304" pitchFamily="18" charset="0"/>
            </a:endParaRPr>
          </a:p>
          <a:p>
            <a:pPr indent="0">
              <a:buNone/>
            </a:pPr>
            <a:endParaRPr lang="fi-FI">
              <a:ea typeface="Calibri"/>
              <a:cs typeface="Calibri"/>
            </a:endParaRPr>
          </a:p>
        </p:txBody>
      </p:sp>
    </p:spTree>
    <p:extLst>
      <p:ext uri="{BB962C8B-B14F-4D97-AF65-F5344CB8AC3E}">
        <p14:creationId xmlns:p14="http://schemas.microsoft.com/office/powerpoint/2010/main" val="10950667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31B20D-0D96-672A-CAB0-5007DA77AFDD}"/>
              </a:ext>
            </a:extLst>
          </p:cNvPr>
          <p:cNvSpPr>
            <a:spLocks noGrp="1"/>
          </p:cNvSpPr>
          <p:nvPr>
            <p:ph type="title"/>
          </p:nvPr>
        </p:nvSpPr>
        <p:spPr/>
        <p:txBody>
          <a:bodyPr/>
          <a:lstStyle/>
          <a:p>
            <a:r>
              <a:rPr lang="fi-FI" b="1"/>
              <a:t>Ennakkokysymys: Yyterin vierailukeskus</a:t>
            </a:r>
          </a:p>
        </p:txBody>
      </p:sp>
      <p:sp>
        <p:nvSpPr>
          <p:cNvPr id="3" name="Sisällön paikkamerkki 2">
            <a:extLst>
              <a:ext uri="{FF2B5EF4-FFF2-40B4-BE49-F238E27FC236}">
                <a16:creationId xmlns:a16="http://schemas.microsoft.com/office/drawing/2014/main" id="{DFD3E52E-1F78-DFBF-D7C3-21C40B2CE93E}"/>
              </a:ext>
            </a:extLst>
          </p:cNvPr>
          <p:cNvSpPr>
            <a:spLocks noGrp="1"/>
          </p:cNvSpPr>
          <p:nvPr>
            <p:ph idx="1"/>
          </p:nvPr>
        </p:nvSpPr>
        <p:spPr>
          <a:xfrm>
            <a:off x="609600" y="1417639"/>
            <a:ext cx="10972800" cy="4309830"/>
          </a:xfrm>
        </p:spPr>
        <p:txBody>
          <a:bodyPr>
            <a:normAutofit/>
          </a:bodyPr>
          <a:lstStyle/>
          <a:p>
            <a:r>
              <a:rPr lang="fi-FI" sz="2000">
                <a:latin typeface="Arial" panose="020B0604020202020204" pitchFamily="34" charset="0"/>
                <a:ea typeface="Calibri" panose="020F0502020204030204" pitchFamily="34" charset="0"/>
                <a:cs typeface="Arial" panose="020B0604020202020204" pitchFamily="34" charset="0"/>
              </a:rPr>
              <a:t>Y</a:t>
            </a:r>
            <a:r>
              <a:rPr lang="fi-FI" sz="2000">
                <a:effectLst/>
                <a:latin typeface="Arial" panose="020B0604020202020204" pitchFamily="34" charset="0"/>
                <a:ea typeface="Calibri" panose="020F0502020204030204" pitchFamily="34" charset="0"/>
                <a:cs typeface="Arial" panose="020B0604020202020204" pitchFamily="34" charset="0"/>
              </a:rPr>
              <a:t>hdistykset </a:t>
            </a:r>
            <a:r>
              <a:rPr lang="fi-FI" sz="2000" b="1">
                <a:effectLst/>
                <a:latin typeface="Arial" panose="020B0604020202020204" pitchFamily="34" charset="0"/>
                <a:ea typeface="Calibri" panose="020F0502020204030204" pitchFamily="34" charset="0"/>
                <a:cs typeface="Arial" panose="020B0604020202020204" pitchFamily="34" charset="0"/>
              </a:rPr>
              <a:t>voivat tulevaisuudessa </a:t>
            </a:r>
            <a:r>
              <a:rPr lang="fi-FI" sz="2000">
                <a:effectLst/>
                <a:latin typeface="Arial" panose="020B0604020202020204" pitchFamily="34" charset="0"/>
                <a:ea typeface="Calibri" panose="020F0502020204030204" pitchFamily="34" charset="0"/>
                <a:cs typeface="Arial" panose="020B0604020202020204" pitchFamily="34" charset="0"/>
              </a:rPr>
              <a:t>vuokrata vierailukeskuksen tiloja</a:t>
            </a:r>
          </a:p>
          <a:p>
            <a:pPr lvl="1"/>
            <a:r>
              <a:rPr lang="fi-FI" sz="2000">
                <a:effectLst/>
                <a:latin typeface="Arial" panose="020B0604020202020204" pitchFamily="34" charset="0"/>
                <a:ea typeface="Calibri" panose="020F0502020204030204" pitchFamily="34" charset="0"/>
                <a:cs typeface="Arial" panose="020B0604020202020204" pitchFamily="34" charset="0"/>
              </a:rPr>
              <a:t>Paraikaa varauslomakkeiden tekeminen meneillään </a:t>
            </a:r>
          </a:p>
          <a:p>
            <a:r>
              <a:rPr lang="fi-FI" sz="2000">
                <a:effectLst/>
                <a:latin typeface="Arial" panose="020B0604020202020204" pitchFamily="34" charset="0"/>
                <a:ea typeface="Calibri" panose="020F0502020204030204" pitchFamily="34" charset="0"/>
                <a:cs typeface="Arial" panose="020B0604020202020204" pitchFamily="34" charset="0"/>
              </a:rPr>
              <a:t>Vuokrattavaksi tulossa</a:t>
            </a:r>
          </a:p>
          <a:p>
            <a:pPr lvl="1"/>
            <a:r>
              <a:rPr lang="fi-FI" sz="2000">
                <a:effectLst/>
                <a:latin typeface="Arial" panose="020B0604020202020204" pitchFamily="34" charset="0"/>
                <a:ea typeface="Calibri" panose="020F0502020204030204" pitchFamily="34" charset="0"/>
                <a:cs typeface="Arial" panose="020B0604020202020204" pitchFamily="34" charset="0"/>
              </a:rPr>
              <a:t>Kabinetti 14 hlöä</a:t>
            </a:r>
          </a:p>
          <a:p>
            <a:pPr lvl="1"/>
            <a:r>
              <a:rPr lang="fi-FI" sz="2000">
                <a:effectLst/>
                <a:latin typeface="Arial" panose="020B0604020202020204" pitchFamily="34" charset="0"/>
                <a:ea typeface="Calibri" panose="020F0502020204030204" pitchFamily="34" charset="0"/>
                <a:cs typeface="Arial" panose="020B0604020202020204" pitchFamily="34" charset="0"/>
              </a:rPr>
              <a:t>Aula/näyttelytila(avoin sisätila jossa sohvat ja muutama tuoli)Tämä vuokrattavissa vain vierailukeskuksen ollessa suljettuna.</a:t>
            </a:r>
          </a:p>
          <a:p>
            <a:pPr lvl="1"/>
            <a:r>
              <a:rPr lang="fi-FI" sz="2000">
                <a:effectLst/>
                <a:latin typeface="Arial" panose="020B0604020202020204" pitchFamily="34" charset="0"/>
                <a:ea typeface="Calibri" panose="020F0502020204030204" pitchFamily="34" charset="0"/>
                <a:cs typeface="Arial" panose="020B0604020202020204" pitchFamily="34" charset="0"/>
              </a:rPr>
              <a:t>Ulko-Auditorio penkeillä n.50 hlöä (tila katettu, mutta sijaitsee eri kulkureittien varrella)</a:t>
            </a:r>
          </a:p>
          <a:p>
            <a:pPr marL="0" indent="0">
              <a:buNone/>
            </a:pPr>
            <a:r>
              <a:rPr lang="fi-FI" sz="2000">
                <a:effectLst/>
                <a:latin typeface="Arial" panose="020B0604020202020204" pitchFamily="34" charset="0"/>
                <a:ea typeface="Calibri" panose="020F0502020204030204" pitchFamily="34" charset="0"/>
                <a:cs typeface="Arial" panose="020B0604020202020204" pitchFamily="34" charset="0"/>
              </a:rPr>
              <a:t> </a:t>
            </a:r>
          </a:p>
          <a:p>
            <a:r>
              <a:rPr lang="fi-FI" sz="2000">
                <a:effectLst/>
                <a:latin typeface="Arial" panose="020B0604020202020204" pitchFamily="34" charset="0"/>
                <a:ea typeface="Calibri" panose="020F0502020204030204" pitchFamily="34" charset="0"/>
                <a:cs typeface="Arial" panose="020B0604020202020204" pitchFamily="34" charset="0"/>
              </a:rPr>
              <a:t>Tiloissa langaton yhteys ja näytöt sekä induktiosilmukat. Sisätiloissa käytössä projektorit, valkokankaat ja kokouskamera</a:t>
            </a:r>
          </a:p>
          <a:p>
            <a:endParaRPr lang="fi-FI" sz="2000">
              <a:latin typeface="Arial" panose="020B0604020202020204" pitchFamily="34" charset="0"/>
              <a:ea typeface="Calibri" panose="020F0502020204030204" pitchFamily="34" charset="0"/>
              <a:cs typeface="Arial" panose="020B0604020202020204" pitchFamily="34" charset="0"/>
            </a:endParaRPr>
          </a:p>
          <a:p>
            <a:r>
              <a:rPr lang="fi-FI" sz="2000">
                <a:latin typeface="Arial" panose="020B0604020202020204" pitchFamily="34" charset="0"/>
                <a:ea typeface="Calibri" panose="020F0502020204030204" pitchFamily="34" charset="0"/>
                <a:cs typeface="Arial" panose="020B0604020202020204" pitchFamily="34" charset="0"/>
              </a:rPr>
              <a:t>Varausmahdollisuuksista tullaan ilmoittamaan </a:t>
            </a:r>
            <a:r>
              <a:rPr lang="fi-FI" sz="2000">
                <a:latin typeface="Arial" panose="020B0604020202020204" pitchFamily="34" charset="0"/>
                <a:ea typeface="Calibri" panose="020F0502020204030204" pitchFamily="34" charset="0"/>
                <a:cs typeface="Arial" panose="020B0604020202020204" pitchFamily="34" charset="0"/>
                <a:hlinkClick r:id="rId2"/>
              </a:rPr>
              <a:t>www.pori.fi/yhdistyksille</a:t>
            </a:r>
            <a:r>
              <a:rPr lang="fi-FI" sz="2000">
                <a:latin typeface="Arial" panose="020B0604020202020204" pitchFamily="34" charset="0"/>
                <a:ea typeface="Calibri" panose="020F0502020204030204" pitchFamily="34" charset="0"/>
                <a:cs typeface="Arial" panose="020B0604020202020204" pitchFamily="34" charset="0"/>
              </a:rPr>
              <a:t> -sivustolla</a:t>
            </a:r>
            <a:endParaRPr lang="fi-FI"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68492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0746DA-0D83-49FA-919A-D6656885260F}"/>
              </a:ext>
            </a:extLst>
          </p:cNvPr>
          <p:cNvSpPr>
            <a:spLocks noGrp="1"/>
          </p:cNvSpPr>
          <p:nvPr>
            <p:ph type="ctrTitle"/>
          </p:nvPr>
        </p:nvSpPr>
        <p:spPr>
          <a:xfrm>
            <a:off x="5312230" y="2275115"/>
            <a:ext cx="6531428" cy="2664614"/>
          </a:xfrm>
        </p:spPr>
        <p:txBody>
          <a:bodyPr>
            <a:noAutofit/>
          </a:bodyPr>
          <a:lst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r>
              <a:rPr lang="fi-FI" sz="2100" b="1"/>
              <a:t>Mari Aarikka</a:t>
            </a:r>
            <a:br>
              <a:rPr lang="fi-FI" sz="2100" b="1"/>
            </a:br>
            <a:r>
              <a:rPr lang="fi-FI" sz="2100"/>
              <a:t>​</a:t>
            </a:r>
            <a:br>
              <a:rPr lang="fi-FI" sz="2100"/>
            </a:br>
            <a:r>
              <a:rPr lang="fi-FI" sz="2100">
                <a:cs typeface="Calibri"/>
              </a:rPr>
              <a:t>Asiantuntija</a:t>
            </a:r>
            <a:br>
              <a:rPr lang="fi-FI" sz="2100">
                <a:cs typeface="Calibri"/>
              </a:rPr>
            </a:br>
            <a:r>
              <a:rPr lang="fi-FI" sz="2100">
                <a:cs typeface="Calibri"/>
              </a:rPr>
              <a:t>Sivistystoimiala/ nuorisoyksikkö</a:t>
            </a:r>
            <a:br>
              <a:rPr lang="fi-FI" sz="2100"/>
            </a:br>
            <a:r>
              <a:rPr lang="fi-FI" sz="2100"/>
              <a:t>puh. 044 7011579</a:t>
            </a:r>
            <a:br>
              <a:rPr lang="fi-FI" sz="2100"/>
            </a:br>
            <a:r>
              <a:rPr lang="fi-FI" sz="2100">
                <a:cs typeface="Calibri"/>
              </a:rPr>
              <a:t>mari.aarikka@pori.fi</a:t>
            </a:r>
            <a:br>
              <a:rPr lang="fi-FI" sz="2100">
                <a:cs typeface="Calibri"/>
              </a:rPr>
            </a:br>
            <a:br>
              <a:rPr lang="fi-FI" sz="2100"/>
            </a:br>
            <a:r>
              <a:rPr lang="fi-FI" sz="2100" b="1"/>
              <a:t>www.pori.fi</a:t>
            </a:r>
          </a:p>
        </p:txBody>
      </p:sp>
    </p:spTree>
    <p:extLst>
      <p:ext uri="{BB962C8B-B14F-4D97-AF65-F5344CB8AC3E}">
        <p14:creationId xmlns:p14="http://schemas.microsoft.com/office/powerpoint/2010/main" val="37633327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F8F7CA-D674-5A5B-3A60-88682682420E}"/>
              </a:ext>
            </a:extLst>
          </p:cNvPr>
          <p:cNvSpPr>
            <a:spLocks noGrp="1"/>
          </p:cNvSpPr>
          <p:nvPr>
            <p:ph type="ctrTitle"/>
          </p:nvPr>
        </p:nvSpPr>
        <p:spPr>
          <a:xfrm>
            <a:off x="5043213" y="2280660"/>
            <a:ext cx="5997815" cy="2052215"/>
          </a:xfrm>
        </p:spPr>
        <p:txBody>
          <a:bodyPr>
            <a:normAutofit fontScale="90000"/>
          </a:bodyPr>
          <a:lstStyle/>
          <a:p>
            <a:r>
              <a:rPr lang="fi-FI"/>
              <a:t>Porin kaupungin tilat pidempiaikaiseen käyttöön</a:t>
            </a:r>
          </a:p>
        </p:txBody>
      </p:sp>
    </p:spTree>
    <p:extLst>
      <p:ext uri="{BB962C8B-B14F-4D97-AF65-F5344CB8AC3E}">
        <p14:creationId xmlns:p14="http://schemas.microsoft.com/office/powerpoint/2010/main" val="606262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BFB903-4396-1B2F-3770-535AC540FDB0}"/>
              </a:ext>
            </a:extLst>
          </p:cNvPr>
          <p:cNvSpPr>
            <a:spLocks noGrp="1"/>
          </p:cNvSpPr>
          <p:nvPr>
            <p:ph type="title"/>
          </p:nvPr>
        </p:nvSpPr>
        <p:spPr/>
        <p:txBody>
          <a:bodyPr>
            <a:noAutofit/>
          </a:bodyPr>
          <a:lstStyle/>
          <a:p>
            <a:r>
              <a:rPr lang="fi-FI" b="1"/>
              <a:t>Porin kaupungin tilat pidempiaikaiseen käyttöön ja palautelomake</a:t>
            </a:r>
          </a:p>
        </p:txBody>
      </p:sp>
      <p:sp>
        <p:nvSpPr>
          <p:cNvPr id="3" name="Sisällön paikkamerkki 2">
            <a:extLst>
              <a:ext uri="{FF2B5EF4-FFF2-40B4-BE49-F238E27FC236}">
                <a16:creationId xmlns:a16="http://schemas.microsoft.com/office/drawing/2014/main" id="{CF328718-EF51-750C-3182-7B8572978EB6}"/>
              </a:ext>
            </a:extLst>
          </p:cNvPr>
          <p:cNvSpPr>
            <a:spLocks noGrp="1"/>
          </p:cNvSpPr>
          <p:nvPr>
            <p:ph idx="1"/>
          </p:nvPr>
        </p:nvSpPr>
        <p:spPr>
          <a:xfrm>
            <a:off x="609600" y="1679171"/>
            <a:ext cx="5486400" cy="3992897"/>
          </a:xfrm>
        </p:spPr>
        <p:txBody>
          <a:bodyPr>
            <a:normAutofit/>
          </a:bodyPr>
          <a:lstStyle/>
          <a:p>
            <a:endParaRPr lang="fi-FI" sz="1800"/>
          </a:p>
          <a:p>
            <a:r>
              <a:rPr lang="fi-FI" sz="2400">
                <a:latin typeface="+mj-lt"/>
              </a:rPr>
              <a:t>Etsitkö tiloja pidempiaikaiseen käyttöön?</a:t>
            </a:r>
          </a:p>
          <a:p>
            <a:endParaRPr lang="fi-FI" sz="2400">
              <a:latin typeface="+mj-lt"/>
            </a:endParaRPr>
          </a:p>
          <a:p>
            <a:pPr marL="0" indent="0">
              <a:buNone/>
            </a:pPr>
            <a:r>
              <a:rPr lang="fi-FI" sz="2400" b="0" i="0">
                <a:effectLst/>
                <a:latin typeface="+mj-lt"/>
                <a:cs typeface="Arial" panose="020B0604020202020204" pitchFamily="34" charset="0"/>
              </a:rPr>
              <a:t>	Tiedustelut:</a:t>
            </a:r>
            <a:br>
              <a:rPr lang="fi-FI" sz="2400">
                <a:latin typeface="+mj-lt"/>
                <a:cs typeface="Arial" panose="020B0604020202020204" pitchFamily="34" charset="0"/>
              </a:rPr>
            </a:br>
            <a:r>
              <a:rPr lang="fi-FI" sz="2400">
                <a:latin typeface="+mj-lt"/>
                <a:cs typeface="Arial" panose="020B0604020202020204" pitchFamily="34" charset="0"/>
              </a:rPr>
              <a:t>	</a:t>
            </a:r>
            <a:r>
              <a:rPr lang="fi-FI" sz="2400" b="0" i="0">
                <a:effectLst/>
                <a:latin typeface="+mj-lt"/>
                <a:cs typeface="Arial" panose="020B0604020202020204" pitchFamily="34" charset="0"/>
              </a:rPr>
              <a:t>Hallinnollinen isännöitsijä Tiina Kudjoi</a:t>
            </a:r>
            <a:br>
              <a:rPr lang="fi-FI" sz="2400">
                <a:latin typeface="+mj-lt"/>
                <a:cs typeface="Arial" panose="020B0604020202020204" pitchFamily="34" charset="0"/>
              </a:rPr>
            </a:br>
            <a:r>
              <a:rPr lang="fi-FI" sz="2400">
                <a:latin typeface="+mj-lt"/>
                <a:cs typeface="Arial" panose="020B0604020202020204" pitchFamily="34" charset="0"/>
              </a:rPr>
              <a:t>	</a:t>
            </a:r>
            <a:r>
              <a:rPr lang="fi-FI" sz="2400" b="0" i="0">
                <a:effectLst/>
                <a:latin typeface="+mj-lt"/>
                <a:cs typeface="Arial" panose="020B0604020202020204" pitchFamily="34" charset="0"/>
              </a:rPr>
              <a:t>044 701 7913</a:t>
            </a:r>
            <a:br>
              <a:rPr lang="fi-FI" sz="2400">
                <a:latin typeface="+mj-lt"/>
                <a:cs typeface="Arial" panose="020B0604020202020204" pitchFamily="34" charset="0"/>
              </a:rPr>
            </a:br>
            <a:r>
              <a:rPr lang="fi-FI" sz="2400">
                <a:latin typeface="+mj-lt"/>
                <a:cs typeface="Arial" panose="020B0604020202020204" pitchFamily="34" charset="0"/>
              </a:rPr>
              <a:t>	</a:t>
            </a:r>
            <a:r>
              <a:rPr lang="fi-FI" sz="2400">
                <a:latin typeface="+mj-lt"/>
                <a:cs typeface="Arial" panose="020B0604020202020204" pitchFamily="34" charset="0"/>
                <a:hlinkClick r:id="rId2"/>
              </a:rPr>
              <a:t>tiina.kudjoi@pori.fi</a:t>
            </a:r>
            <a:r>
              <a:rPr lang="fi-FI" sz="2400">
                <a:latin typeface="+mj-lt"/>
                <a:cs typeface="Arial" panose="020B0604020202020204" pitchFamily="34" charset="0"/>
              </a:rPr>
              <a:t> </a:t>
            </a:r>
          </a:p>
        </p:txBody>
      </p:sp>
      <p:sp>
        <p:nvSpPr>
          <p:cNvPr id="4" name="Sisällön paikkamerkki 2">
            <a:extLst>
              <a:ext uri="{FF2B5EF4-FFF2-40B4-BE49-F238E27FC236}">
                <a16:creationId xmlns:a16="http://schemas.microsoft.com/office/drawing/2014/main" id="{9E1EE4BB-9048-5F7C-1AB7-72C8A607A632}"/>
              </a:ext>
            </a:extLst>
          </p:cNvPr>
          <p:cNvSpPr txBox="1">
            <a:spLocks/>
          </p:cNvSpPr>
          <p:nvPr/>
        </p:nvSpPr>
        <p:spPr>
          <a:xfrm>
            <a:off x="6015643" y="1517391"/>
            <a:ext cx="5486400" cy="4071867"/>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1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i-FI" sz="2400">
              <a:latin typeface="+mj-lt"/>
            </a:endParaRPr>
          </a:p>
          <a:p>
            <a:r>
              <a:rPr lang="fi-FI" sz="2400">
                <a:latin typeface="+mj-lt"/>
              </a:rPr>
              <a:t>	</a:t>
            </a:r>
            <a:r>
              <a:rPr lang="fi-FI" sz="2400" b="0" i="0">
                <a:solidFill>
                  <a:srgbClr val="1E1E1E"/>
                </a:solidFill>
                <a:effectLst/>
                <a:latin typeface="Bergen Text Bold"/>
              </a:rPr>
              <a:t>Porin kaupungin </a:t>
            </a:r>
            <a:r>
              <a:rPr lang="fi-FI" sz="2400">
                <a:solidFill>
                  <a:srgbClr val="1E1E1E"/>
                </a:solidFill>
                <a:latin typeface="Bergen Text Bold"/>
              </a:rPr>
              <a:t>palautelomakkeella</a:t>
            </a:r>
            <a:r>
              <a:rPr lang="fi-FI" sz="2400" b="0" i="0">
                <a:solidFill>
                  <a:srgbClr val="1E1E1E"/>
                </a:solidFill>
                <a:effectLst/>
                <a:latin typeface="Bergen Text Bold"/>
              </a:rPr>
              <a:t> on oma kohtansa esteettömyydelle. Kaupunkilaisten toivotaan kertovan sitä kautta kehitysehdotuksia, kehuja ja kysymyksiä esteettömyyden toteutumisesta kaupungin kiinteistöissä ja ulkoalueilla: </a:t>
            </a:r>
            <a:r>
              <a:rPr lang="fi-FI" sz="2400" b="0" i="0">
                <a:solidFill>
                  <a:srgbClr val="1E1E1E"/>
                </a:solidFill>
                <a:effectLst/>
                <a:latin typeface="Bergen Text Bold"/>
                <a:hlinkClick r:id="rId3"/>
              </a:rPr>
              <a:t>Palaute- ja vikailmoitukset</a:t>
            </a:r>
            <a:r>
              <a:rPr lang="fi-FI" sz="2400" b="0" i="0">
                <a:solidFill>
                  <a:srgbClr val="1E1E1E"/>
                </a:solidFill>
                <a:effectLst/>
                <a:latin typeface="Bergen Text Bold"/>
              </a:rPr>
              <a:t>.</a:t>
            </a:r>
            <a:endParaRPr lang="fi-FI" sz="2400">
              <a:latin typeface="+mj-lt"/>
              <a:cs typeface="Arial" panose="020B0604020202020204" pitchFamily="34" charset="0"/>
            </a:endParaRPr>
          </a:p>
        </p:txBody>
      </p:sp>
    </p:spTree>
    <p:extLst>
      <p:ext uri="{BB962C8B-B14F-4D97-AF65-F5344CB8AC3E}">
        <p14:creationId xmlns:p14="http://schemas.microsoft.com/office/powerpoint/2010/main" val="13294711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F6F78B-E236-0731-F230-A2B17C3916E1}"/>
              </a:ext>
            </a:extLst>
          </p:cNvPr>
          <p:cNvSpPr>
            <a:spLocks noGrp="1"/>
          </p:cNvSpPr>
          <p:nvPr>
            <p:ph type="title"/>
          </p:nvPr>
        </p:nvSpPr>
        <p:spPr/>
        <p:txBody>
          <a:bodyPr>
            <a:normAutofit/>
          </a:bodyPr>
          <a:lstStyle/>
          <a:p>
            <a:r>
              <a:rPr lang="fi-FI" b="1"/>
              <a:t>Ennakkokysymys: Lavian tilamahdollisuudet</a:t>
            </a:r>
          </a:p>
        </p:txBody>
      </p:sp>
      <p:sp>
        <p:nvSpPr>
          <p:cNvPr id="3" name="Sisällön paikkamerkki 2">
            <a:extLst>
              <a:ext uri="{FF2B5EF4-FFF2-40B4-BE49-F238E27FC236}">
                <a16:creationId xmlns:a16="http://schemas.microsoft.com/office/drawing/2014/main" id="{B6B31633-A178-2C7A-7564-91EC7B6F5732}"/>
              </a:ext>
            </a:extLst>
          </p:cNvPr>
          <p:cNvSpPr>
            <a:spLocks noGrp="1"/>
          </p:cNvSpPr>
          <p:nvPr>
            <p:ph idx="1"/>
          </p:nvPr>
        </p:nvSpPr>
        <p:spPr/>
        <p:txBody>
          <a:bodyPr/>
          <a:lstStyle/>
          <a:p>
            <a:r>
              <a:rPr lang="fi-FI" sz="2400" b="0" i="0">
                <a:effectLst/>
                <a:latin typeface="+mj-lt"/>
              </a:rPr>
              <a:t>Onko Porin kaupungilla tarjota tiloja Laviassa toimiville yhdistyksille?</a:t>
            </a:r>
          </a:p>
          <a:p>
            <a:endParaRPr lang="fi-FI" sz="2400">
              <a:latin typeface="+mj-lt"/>
            </a:endParaRPr>
          </a:p>
          <a:p>
            <a:r>
              <a:rPr lang="fi-FI" sz="2400">
                <a:latin typeface="+mj-lt"/>
              </a:rPr>
              <a:t>Perinnehuone tila, perinneaiheiden säilyttäminen/esittelytila Laviasta</a:t>
            </a:r>
            <a:endParaRPr lang="fi-FI" sz="2400" b="0" i="0">
              <a:effectLst/>
              <a:latin typeface="+mj-lt"/>
            </a:endParaRPr>
          </a:p>
          <a:p>
            <a:endParaRPr lang="fi-FI">
              <a:solidFill>
                <a:srgbClr val="045B56"/>
              </a:solidFill>
              <a:latin typeface="Objektiv MK3"/>
            </a:endParaRPr>
          </a:p>
          <a:p>
            <a:endParaRPr lang="fi-FI" b="0" i="0">
              <a:solidFill>
                <a:srgbClr val="045B56"/>
              </a:solidFill>
              <a:effectLst/>
              <a:latin typeface="Objektiv MK3"/>
            </a:endParaRPr>
          </a:p>
          <a:p>
            <a:endParaRPr lang="fi-FI">
              <a:solidFill>
                <a:srgbClr val="045B56"/>
              </a:solidFill>
              <a:latin typeface="Objektiv MK3"/>
            </a:endParaRPr>
          </a:p>
          <a:p>
            <a:endParaRPr lang="fi-FI"/>
          </a:p>
        </p:txBody>
      </p:sp>
    </p:spTree>
    <p:extLst>
      <p:ext uri="{BB962C8B-B14F-4D97-AF65-F5344CB8AC3E}">
        <p14:creationId xmlns:p14="http://schemas.microsoft.com/office/powerpoint/2010/main" val="15549959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0746DA-0D83-49FA-919A-D6656885260F}"/>
              </a:ext>
            </a:extLst>
          </p:cNvPr>
          <p:cNvSpPr>
            <a:spLocks noGrp="1"/>
          </p:cNvSpPr>
          <p:nvPr>
            <p:ph type="ctrTitle"/>
          </p:nvPr>
        </p:nvSpPr>
        <p:spPr>
          <a:xfrm>
            <a:off x="5312230" y="2275115"/>
            <a:ext cx="6531428" cy="2664614"/>
          </a:xfrm>
        </p:spPr>
        <p:txBody>
          <a:bodyPr>
            <a:noAutofit/>
          </a:bodyPr>
          <a:lst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r>
              <a:rPr lang="fi-FI" sz="2100" b="1"/>
              <a:t>Tiina Kudjoi</a:t>
            </a:r>
            <a:br>
              <a:rPr lang="fi-FI" sz="2100" b="1"/>
            </a:br>
            <a:r>
              <a:rPr lang="fi-FI" sz="2100"/>
              <a:t>​</a:t>
            </a:r>
            <a:br>
              <a:rPr lang="fi-FI" sz="2100"/>
            </a:br>
            <a:br>
              <a:rPr lang="fi-FI" sz="2100"/>
            </a:br>
            <a:r>
              <a:rPr lang="fi-FI" sz="2000" b="0" i="0">
                <a:effectLst/>
                <a:latin typeface="+mj-lt"/>
                <a:cs typeface="Arial" panose="020B0604020202020204" pitchFamily="34" charset="0"/>
              </a:rPr>
              <a:t>Hallinnollinen isännöitsijä</a:t>
            </a:r>
            <a:br>
              <a:rPr lang="fi-FI" sz="2100"/>
            </a:br>
            <a:r>
              <a:rPr lang="fi-FI" sz="2100"/>
              <a:t>puh. </a:t>
            </a:r>
            <a:r>
              <a:rPr lang="fi-FI" sz="2000" b="0" i="0">
                <a:effectLst/>
                <a:latin typeface="+mj-lt"/>
                <a:cs typeface="Arial" panose="020B0604020202020204" pitchFamily="34" charset="0"/>
              </a:rPr>
              <a:t>044 701 7913</a:t>
            </a:r>
            <a:br>
              <a:rPr lang="fi-FI" sz="2100"/>
            </a:br>
            <a:r>
              <a:rPr lang="fi-FI" sz="2000">
                <a:latin typeface="+mj-lt"/>
                <a:cs typeface="Arial" panose="020B0604020202020204" pitchFamily="34" charset="0"/>
              </a:rPr>
              <a:t>tiina.kudjoi@pori.fi </a:t>
            </a:r>
            <a:br>
              <a:rPr lang="fi-FI" sz="2100">
                <a:cs typeface="Calibri"/>
              </a:rPr>
            </a:br>
            <a:br>
              <a:rPr lang="fi-FI" sz="2100"/>
            </a:br>
            <a:r>
              <a:rPr lang="fi-FI" sz="2100" b="1"/>
              <a:t>www.pori.fi</a:t>
            </a:r>
          </a:p>
        </p:txBody>
      </p:sp>
    </p:spTree>
    <p:extLst>
      <p:ext uri="{BB962C8B-B14F-4D97-AF65-F5344CB8AC3E}">
        <p14:creationId xmlns:p14="http://schemas.microsoft.com/office/powerpoint/2010/main" val="31611097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8B4E12-4D7C-826E-2036-4808A2E8BA34}"/>
              </a:ext>
            </a:extLst>
          </p:cNvPr>
          <p:cNvSpPr>
            <a:spLocks noGrp="1"/>
          </p:cNvSpPr>
          <p:nvPr>
            <p:ph type="title"/>
          </p:nvPr>
        </p:nvSpPr>
        <p:spPr/>
        <p:txBody>
          <a:bodyPr>
            <a:normAutofit/>
          </a:bodyPr>
          <a:lstStyle/>
          <a:p>
            <a:r>
              <a:rPr lang="fi-FI" b="1"/>
              <a:t>Yhdistysten tiloja</a:t>
            </a:r>
          </a:p>
        </p:txBody>
      </p:sp>
      <p:sp>
        <p:nvSpPr>
          <p:cNvPr id="3" name="Sisällön paikkamerkki 2">
            <a:extLst>
              <a:ext uri="{FF2B5EF4-FFF2-40B4-BE49-F238E27FC236}">
                <a16:creationId xmlns:a16="http://schemas.microsoft.com/office/drawing/2014/main" id="{B298C1DE-3887-2829-F230-C02F948365BA}"/>
              </a:ext>
            </a:extLst>
          </p:cNvPr>
          <p:cNvSpPr>
            <a:spLocks noGrp="1"/>
          </p:cNvSpPr>
          <p:nvPr>
            <p:ph sz="half" idx="1"/>
          </p:nvPr>
        </p:nvSpPr>
        <p:spPr>
          <a:xfrm>
            <a:off x="609600" y="1600202"/>
            <a:ext cx="4916993" cy="4074583"/>
          </a:xfrm>
        </p:spPr>
        <p:txBody>
          <a:bodyPr>
            <a:normAutofit fontScale="85000" lnSpcReduction="10000"/>
          </a:bodyPr>
          <a:lstStyle/>
          <a:p>
            <a:r>
              <a:rPr lang="fi-FI" sz="2000">
                <a:effectLst/>
                <a:latin typeface="Arial" panose="020B0604020202020204" pitchFamily="34" charset="0"/>
                <a:ea typeface="Aptos" panose="020B0004020202020204" pitchFamily="34" charset="0"/>
                <a:cs typeface="Arial" panose="020B0604020202020204" pitchFamily="34" charset="0"/>
              </a:rPr>
              <a:t>Yhdistyksillä oli mahdollisuus ilmoittaa tiloja, joita he tarjoavat myös muiden yhdistysten käyttöön tai vuokrattavaksi. </a:t>
            </a:r>
          </a:p>
          <a:p>
            <a:pPr marL="0" indent="0">
              <a:buNone/>
            </a:pPr>
            <a:endParaRPr lang="fi-FI" sz="2000">
              <a:effectLst/>
              <a:latin typeface="Arial" panose="020B0604020202020204" pitchFamily="34" charset="0"/>
              <a:ea typeface="Aptos" panose="020B0004020202020204" pitchFamily="34" charset="0"/>
              <a:cs typeface="Arial" panose="020B0604020202020204" pitchFamily="34" charset="0"/>
            </a:endParaRPr>
          </a:p>
          <a:p>
            <a:r>
              <a:rPr lang="fi-FI" sz="2000">
                <a:latin typeface="Arial" panose="020B0604020202020204" pitchFamily="34" charset="0"/>
                <a:cs typeface="Arial" panose="020B0604020202020204" pitchFamily="34" charset="0"/>
              </a:rPr>
              <a:t>Kiitos suuresta määrästä ilmoitettuja tiloja! Kokosimme ne paperille, joka on jaossa illan 3. osiossa esittelypisteellä.</a:t>
            </a:r>
          </a:p>
          <a:p>
            <a:endParaRPr lang="fi-FI" sz="2000">
              <a:latin typeface="Arial" panose="020B0604020202020204" pitchFamily="34" charset="0"/>
              <a:cs typeface="Arial" panose="020B0604020202020204" pitchFamily="34" charset="0"/>
            </a:endParaRPr>
          </a:p>
          <a:p>
            <a:r>
              <a:rPr lang="fi-FI" sz="2000">
                <a:latin typeface="Arial" panose="020B0604020202020204" pitchFamily="34" charset="0"/>
                <a:cs typeface="Arial" panose="020B0604020202020204" pitchFamily="34" charset="0"/>
              </a:rPr>
              <a:t>Listassa on paljon erilaisia tiloja erilaisiin tarpeisiin – sekä kertaluonteiseen että pitkäaikaiseen vuokraamiseen. Kannattaa siis tutustua!</a:t>
            </a:r>
          </a:p>
        </p:txBody>
      </p:sp>
      <p:sp>
        <p:nvSpPr>
          <p:cNvPr id="4" name="Sisällön paikkamerkki 3">
            <a:extLst>
              <a:ext uri="{FF2B5EF4-FFF2-40B4-BE49-F238E27FC236}">
                <a16:creationId xmlns:a16="http://schemas.microsoft.com/office/drawing/2014/main" id="{0FDB4BFA-CF44-5D0D-C323-0AD22E478EFE}"/>
              </a:ext>
            </a:extLst>
          </p:cNvPr>
          <p:cNvSpPr>
            <a:spLocks noGrp="1"/>
          </p:cNvSpPr>
          <p:nvPr>
            <p:ph sz="half" idx="2"/>
          </p:nvPr>
        </p:nvSpPr>
        <p:spPr>
          <a:xfrm>
            <a:off x="6408616" y="391886"/>
            <a:ext cx="5384800" cy="5948624"/>
          </a:xfrm>
        </p:spPr>
        <p:txBody>
          <a:bodyPr>
            <a:normAutofit fontScale="85000" lnSpcReduction="10000"/>
          </a:bodyPr>
          <a:lstStyle/>
          <a:p>
            <a:pPr marL="95281" lvl="1" indent="0">
              <a:lnSpc>
                <a:spcPct val="107000"/>
              </a:lnSpc>
              <a:buNone/>
            </a:pPr>
            <a:r>
              <a:rPr lang="fi-FI" sz="2400" b="1" dirty="0">
                <a:effectLst/>
                <a:latin typeface="Arial" panose="020B0604020202020204" pitchFamily="34" charset="0"/>
                <a:ea typeface="Calibri" panose="020F0502020204030204" pitchFamily="34" charset="0"/>
                <a:cs typeface="Arial" panose="020B0604020202020204" pitchFamily="34" charset="0"/>
              </a:rPr>
              <a:t>Esimerkkejä:</a:t>
            </a:r>
          </a:p>
          <a:p>
            <a:pPr marL="95281" lvl="1" indent="0">
              <a:lnSpc>
                <a:spcPct val="107000"/>
              </a:lnSpc>
              <a:buNone/>
            </a:pPr>
            <a:endParaRPr lang="fi-FI" sz="1800" dirty="0">
              <a:latin typeface="Arial" panose="020B0604020202020204" pitchFamily="34" charset="0"/>
              <a:ea typeface="Calibri" panose="020F0502020204030204" pitchFamily="34" charset="0"/>
              <a:cs typeface="Arial" panose="020B0604020202020204" pitchFamily="34" charset="0"/>
            </a:endParaRPr>
          </a:p>
          <a:p>
            <a:pPr marL="95281" lvl="1" indent="0">
              <a:lnSpc>
                <a:spcPct val="107000"/>
              </a:lnSpc>
              <a:buNone/>
            </a:pPr>
            <a:r>
              <a:rPr lang="fi-FI" sz="1800" b="1" dirty="0">
                <a:latin typeface="Arial" panose="020B0604020202020204" pitchFamily="34" charset="0"/>
                <a:ea typeface="Calibri" panose="020F0502020204030204" pitchFamily="34" charset="0"/>
                <a:cs typeface="Arial" panose="020B0604020202020204" pitchFamily="34" charset="0"/>
              </a:rPr>
              <a:t>Yhteisötalo Otava</a:t>
            </a:r>
          </a:p>
          <a:p>
            <a:r>
              <a:rPr lang="fi-FI" sz="1800" dirty="0"/>
              <a:t>Paljon eri kokoisia tiloja</a:t>
            </a:r>
          </a:p>
          <a:p>
            <a:r>
              <a:rPr lang="fi-FI" sz="1800" dirty="0"/>
              <a:t>Lisätiedot </a:t>
            </a:r>
            <a:r>
              <a:rPr lang="fi-FI" sz="1800" dirty="0">
                <a:hlinkClick r:id="rId2"/>
              </a:rPr>
              <a:t>täältä</a:t>
            </a:r>
            <a:endParaRPr lang="fi-FI" sz="1800" dirty="0"/>
          </a:p>
          <a:p>
            <a:r>
              <a:rPr lang="fi-FI" sz="1800" dirty="0"/>
              <a:t>Mirjami Rinne</a:t>
            </a:r>
          </a:p>
          <a:p>
            <a:r>
              <a:rPr lang="fi-FI" sz="1800" dirty="0">
                <a:hlinkClick r:id="rId3"/>
              </a:rPr>
              <a:t>toimisto@yhteisokeskus.fi</a:t>
            </a:r>
            <a:r>
              <a:rPr lang="fi-FI" sz="1800" dirty="0"/>
              <a:t> </a:t>
            </a:r>
            <a:endParaRPr lang="fi-FI" sz="1800" dirty="0">
              <a:latin typeface="Arial" panose="020B0604020202020204" pitchFamily="34" charset="0"/>
              <a:ea typeface="Calibri" panose="020F0502020204030204" pitchFamily="34" charset="0"/>
              <a:cs typeface="Arial" panose="020B0604020202020204" pitchFamily="34" charset="0"/>
            </a:endParaRPr>
          </a:p>
          <a:p>
            <a:pPr marL="95281" lvl="1" indent="0">
              <a:lnSpc>
                <a:spcPct val="107000"/>
              </a:lnSpc>
              <a:buNone/>
            </a:pPr>
            <a:endParaRPr lang="fi-FI" sz="1800" dirty="0">
              <a:effectLst/>
              <a:latin typeface="Arial" panose="020B0604020202020204" pitchFamily="34" charset="0"/>
              <a:ea typeface="Calibri" panose="020F0502020204030204" pitchFamily="34" charset="0"/>
              <a:cs typeface="Arial" panose="020B0604020202020204" pitchFamily="34" charset="0"/>
            </a:endParaRPr>
          </a:p>
          <a:p>
            <a:pPr marL="95281" lvl="1" indent="0">
              <a:lnSpc>
                <a:spcPct val="107000"/>
              </a:lnSpc>
              <a:buNone/>
            </a:pPr>
            <a:r>
              <a:rPr lang="fi-FI" sz="1800" b="1" dirty="0">
                <a:effectLst/>
                <a:latin typeface="Arial" panose="020B0604020202020204" pitchFamily="34" charset="0"/>
                <a:ea typeface="Calibri" panose="020F0502020204030204" pitchFamily="34" charset="0"/>
                <a:cs typeface="Arial" panose="020B0604020202020204" pitchFamily="34" charset="0"/>
              </a:rPr>
              <a:t>Kaupunkiolohuone &amp; Galleria Ars Pori</a:t>
            </a:r>
          </a:p>
          <a:p>
            <a:pPr marL="381031" lvl="1">
              <a:lnSpc>
                <a:spcPct val="107000"/>
              </a:lnSpc>
              <a:buFont typeface="Arial" panose="020B0604020202020204" pitchFamily="34" charset="0"/>
              <a:buChar char="•"/>
            </a:pPr>
            <a:r>
              <a:rPr lang="fi-FI" sz="1800" dirty="0"/>
              <a:t>Kaikille kaupunkilaisille avoin yhteisöllinen tila, jossa eri toimijoiden on mahdollista järjestää tapahtumia ja toimintaa. </a:t>
            </a:r>
          </a:p>
          <a:p>
            <a:pPr marL="381031" lvl="1">
              <a:lnSpc>
                <a:spcPct val="107000"/>
              </a:lnSpc>
              <a:buFont typeface="Arial" panose="020B0604020202020204" pitchFamily="34" charset="0"/>
              <a:buChar char="•"/>
            </a:pPr>
            <a:r>
              <a:rPr lang="fi-FI" sz="1800" dirty="0">
                <a:latin typeface="Arial" panose="020B0604020202020204" pitchFamily="34" charset="0"/>
                <a:ea typeface="Calibri" panose="020F0502020204030204" pitchFamily="34" charset="0"/>
                <a:cs typeface="Arial" panose="020B0604020202020204" pitchFamily="34" charset="0"/>
              </a:rPr>
              <a:t>Lisätiedot </a:t>
            </a:r>
            <a:r>
              <a:rPr lang="fi-FI" sz="1800" dirty="0">
                <a:latin typeface="Arial" panose="020B0604020202020204" pitchFamily="34" charset="0"/>
                <a:ea typeface="Calibri" panose="020F0502020204030204" pitchFamily="34" charset="0"/>
                <a:cs typeface="Arial" panose="020B0604020202020204" pitchFamily="34" charset="0"/>
                <a:hlinkClick r:id="rId4"/>
              </a:rPr>
              <a:t>täältä</a:t>
            </a:r>
            <a:endParaRPr lang="fi-FI" sz="1800" dirty="0"/>
          </a:p>
          <a:p>
            <a:pPr marL="381031" lvl="1">
              <a:lnSpc>
                <a:spcPct val="107000"/>
              </a:lnSpc>
              <a:buFont typeface="Arial" panose="020B0604020202020204" pitchFamily="34" charset="0"/>
              <a:buChar char="•"/>
            </a:pPr>
            <a:r>
              <a:rPr lang="fi-FI" sz="1800" dirty="0"/>
              <a:t>Kaupunkiolohuone: </a:t>
            </a:r>
            <a:r>
              <a:rPr lang="fi-FI" sz="1800" dirty="0">
                <a:latin typeface="Arial" panose="020B0604020202020204" pitchFamily="34" charset="0"/>
                <a:ea typeface="Calibri" panose="020F0502020204030204" pitchFamily="34" charset="0"/>
                <a:cs typeface="Arial" panose="020B0604020202020204" pitchFamily="34" charset="0"/>
                <a:hlinkClick r:id="rId5"/>
              </a:rPr>
              <a:t>kaupunkiolohuone@gmail.com </a:t>
            </a:r>
            <a:endParaRPr lang="fi-FI" sz="1800" dirty="0">
              <a:latin typeface="Arial" panose="020B0604020202020204" pitchFamily="34" charset="0"/>
              <a:ea typeface="Calibri" panose="020F0502020204030204" pitchFamily="34" charset="0"/>
              <a:cs typeface="Arial" panose="020B0604020202020204" pitchFamily="34" charset="0"/>
            </a:endParaRPr>
          </a:p>
          <a:p>
            <a:pPr marL="381031" lvl="1">
              <a:lnSpc>
                <a:spcPct val="107000"/>
              </a:lnSpc>
              <a:buFont typeface="Arial" panose="020B0604020202020204" pitchFamily="34" charset="0"/>
              <a:buChar char="•"/>
            </a:pPr>
            <a:r>
              <a:rPr lang="fi-FI" sz="1800" dirty="0"/>
              <a:t>Galleria Ars Pori: </a:t>
            </a:r>
          </a:p>
          <a:p>
            <a:pPr marL="381031" lvl="1">
              <a:lnSpc>
                <a:spcPct val="107000"/>
              </a:lnSpc>
              <a:buFont typeface="Arial" panose="020B0604020202020204" pitchFamily="34" charset="0"/>
              <a:buChar char="•"/>
            </a:pPr>
            <a:r>
              <a:rPr lang="fi-FI" sz="1800" dirty="0">
                <a:hlinkClick r:id="rId6"/>
              </a:rPr>
              <a:t>ars.pori.megastore@gmail.com</a:t>
            </a:r>
            <a:r>
              <a:rPr lang="fi-FI" sz="1800" dirty="0"/>
              <a:t> </a:t>
            </a:r>
          </a:p>
          <a:p>
            <a:pPr marL="381031" lvl="1">
              <a:lnSpc>
                <a:spcPct val="107000"/>
              </a:lnSpc>
              <a:buFont typeface="Arial" panose="020B0604020202020204" pitchFamily="34" charset="0"/>
              <a:buChar char="•"/>
            </a:pPr>
            <a:endParaRPr lang="fi-FI" sz="1800" dirty="0">
              <a:latin typeface="Arial" panose="020B0604020202020204" pitchFamily="34" charset="0"/>
              <a:ea typeface="Calibri" panose="020F0502020204030204" pitchFamily="34" charset="0"/>
              <a:cs typeface="Arial" panose="020B0604020202020204" pitchFamily="34" charset="0"/>
            </a:endParaRPr>
          </a:p>
          <a:p>
            <a:pPr marL="95281" lvl="1" indent="0">
              <a:lnSpc>
                <a:spcPct val="107000"/>
              </a:lnSpc>
              <a:buNone/>
            </a:pPr>
            <a:r>
              <a:rPr lang="fi-FI" sz="1800" b="1" dirty="0">
                <a:latin typeface="Arial" panose="020B0604020202020204" pitchFamily="34" charset="0"/>
                <a:ea typeface="Calibri" panose="020F0502020204030204" pitchFamily="34" charset="0"/>
                <a:cs typeface="Arial" panose="020B0604020202020204" pitchFamily="34" charset="0"/>
              </a:rPr>
              <a:t>Kulttuurikeskus Asema 44</a:t>
            </a:r>
          </a:p>
          <a:p>
            <a:pPr marL="381031" lvl="1">
              <a:lnSpc>
                <a:spcPct val="107000"/>
              </a:lnSpc>
              <a:buFont typeface="Arial" panose="020B0604020202020204" pitchFamily="34" charset="0"/>
              <a:buChar char="•"/>
            </a:pPr>
            <a:r>
              <a:rPr lang="fi-FI" sz="1800" dirty="0">
                <a:latin typeface="Arial" panose="020B0604020202020204" pitchFamily="34" charset="0"/>
                <a:ea typeface="Calibri" panose="020F0502020204030204" pitchFamily="34" charset="0"/>
                <a:cs typeface="Arial" panose="020B0604020202020204" pitchFamily="34" charset="0"/>
              </a:rPr>
              <a:t>Vanhalla linja-autoasemalla</a:t>
            </a:r>
          </a:p>
          <a:p>
            <a:pPr marL="381031" lvl="1">
              <a:lnSpc>
                <a:spcPct val="107000"/>
              </a:lnSpc>
              <a:buFont typeface="Arial" panose="020B0604020202020204" pitchFamily="34" charset="0"/>
              <a:buChar char="•"/>
            </a:pPr>
            <a:r>
              <a:rPr lang="fi-FI" sz="1800" dirty="0">
                <a:latin typeface="Arial" panose="020B0604020202020204" pitchFamily="34" charset="0"/>
                <a:ea typeface="Calibri" panose="020F0502020204030204" pitchFamily="34" charset="0"/>
                <a:cs typeface="Arial" panose="020B0604020202020204" pitchFamily="34" charset="0"/>
              </a:rPr>
              <a:t>Lisätiedot </a:t>
            </a:r>
            <a:r>
              <a:rPr lang="fi-FI" sz="1800" dirty="0">
                <a:latin typeface="Arial" panose="020B0604020202020204" pitchFamily="34" charset="0"/>
                <a:ea typeface="Calibri" panose="020F0502020204030204" pitchFamily="34" charset="0"/>
                <a:cs typeface="Arial" panose="020B0604020202020204" pitchFamily="34" charset="0"/>
                <a:hlinkClick r:id="rId7"/>
              </a:rPr>
              <a:t>täältä</a:t>
            </a:r>
            <a:endParaRPr lang="fi-FI" sz="1800" dirty="0">
              <a:latin typeface="Arial" panose="020B0604020202020204" pitchFamily="34" charset="0"/>
              <a:ea typeface="Calibri" panose="020F0502020204030204" pitchFamily="34" charset="0"/>
              <a:cs typeface="Arial" panose="020B0604020202020204" pitchFamily="34" charset="0"/>
            </a:endParaRPr>
          </a:p>
          <a:p>
            <a:pPr marL="381031" lvl="1">
              <a:lnSpc>
                <a:spcPct val="107000"/>
              </a:lnSpc>
              <a:buFont typeface="Arial" panose="020B0604020202020204" pitchFamily="34" charset="0"/>
              <a:buChar char="•"/>
            </a:pPr>
            <a:r>
              <a:rPr lang="fi-FI" dirty="0">
                <a:hlinkClick r:id="rId8"/>
              </a:rPr>
              <a:t>vanhalinjaautoasema@gmail.com</a:t>
            </a:r>
            <a:r>
              <a:rPr lang="fi-FI" dirty="0"/>
              <a:t> </a:t>
            </a:r>
            <a:endParaRPr lang="fi-FI" sz="1800" dirty="0">
              <a:latin typeface="Arial" panose="020B0604020202020204" pitchFamily="34" charset="0"/>
              <a:ea typeface="Calibri" panose="020F0502020204030204" pitchFamily="34" charset="0"/>
              <a:cs typeface="Arial" panose="020B0604020202020204" pitchFamily="34" charset="0"/>
            </a:endParaRPr>
          </a:p>
          <a:p>
            <a:pPr marL="95281" lvl="1" indent="0">
              <a:lnSpc>
                <a:spcPct val="107000"/>
              </a:lnSpc>
              <a:buNone/>
            </a:pPr>
            <a:endParaRPr lang="fi-FI" sz="1800" dirty="0">
              <a:effectLst/>
              <a:latin typeface="Arial" panose="020B0604020202020204" pitchFamily="34" charset="0"/>
              <a:ea typeface="Calibri" panose="020F0502020204030204" pitchFamily="34" charset="0"/>
              <a:cs typeface="Arial" panose="020B0604020202020204" pitchFamily="34" charset="0"/>
            </a:endParaRPr>
          </a:p>
          <a:p>
            <a:pPr marL="95281" lvl="1" indent="0">
              <a:lnSpc>
                <a:spcPct val="107000"/>
              </a:lnSpc>
              <a:buNone/>
            </a:pPr>
            <a:endParaRPr lang="fi-FI"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7042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6" end="1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7" end="1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16E27D-D0FD-6116-E1B4-7446F080AA56}"/>
              </a:ext>
            </a:extLst>
          </p:cNvPr>
          <p:cNvSpPr>
            <a:spLocks noGrp="1"/>
          </p:cNvSpPr>
          <p:nvPr>
            <p:ph type="title"/>
          </p:nvPr>
        </p:nvSpPr>
        <p:spPr/>
        <p:txBody>
          <a:bodyPr>
            <a:normAutofit/>
          </a:bodyPr>
          <a:lst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fi-FI" sz="3733" b="1"/>
              <a:t>Tila-ilta ohjelma</a:t>
            </a:r>
          </a:p>
        </p:txBody>
      </p:sp>
      <p:sp>
        <p:nvSpPr>
          <p:cNvPr id="3" name="Sisällön paikkamerkki 2">
            <a:extLst>
              <a:ext uri="{FF2B5EF4-FFF2-40B4-BE49-F238E27FC236}">
                <a16:creationId xmlns:a16="http://schemas.microsoft.com/office/drawing/2014/main" id="{FE6E8404-AE44-7924-21F4-5B37E021A7A6}"/>
              </a:ext>
            </a:extLst>
          </p:cNvPr>
          <p:cNvSpPr>
            <a:spLocks noGrp="1"/>
          </p:cNvSpPr>
          <p:nvPr>
            <p:ph idx="1"/>
          </p:nvPr>
        </p:nvSpPr>
        <p:spPr>
          <a:xfrm>
            <a:off x="609600" y="1123953"/>
            <a:ext cx="10972800" cy="4548116"/>
          </a:xfrm>
        </p:spPr>
        <p:txBody>
          <a:bodyPr vert="horz" lIns="121920" tIns="60960" rIns="121920" bIns="60960" rtlCol="0" anchor="t">
            <a:normAutofit fontScale="92500" lnSpcReduction="20000"/>
          </a:bodyPr>
          <a:lst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indent="0">
              <a:buNone/>
            </a:pPr>
            <a:endParaRPr lang="fi-FI" sz="3600">
              <a:latin typeface="Aptos"/>
            </a:endParaRPr>
          </a:p>
          <a:p>
            <a:pPr indent="0">
              <a:buNone/>
            </a:pPr>
            <a:r>
              <a:rPr lang="fi-FI" sz="3600" b="1">
                <a:latin typeface="Aptos"/>
              </a:rPr>
              <a:t>Osio 3</a:t>
            </a:r>
            <a:br>
              <a:rPr lang="fi-FI" sz="3600">
                <a:latin typeface="Aptos"/>
              </a:rPr>
            </a:br>
            <a:r>
              <a:rPr lang="fi-FI" sz="2600"/>
              <a:t>Klo 18.20-19.00 osallistujat voivat halutessaan hakea lisää syötävää ja juotavaa sekä siirtyä kaupungin eri pisteille tutustumaan tarkemmin eri mahdollisuuksiin. </a:t>
            </a:r>
          </a:p>
          <a:p>
            <a:pPr indent="0">
              <a:buNone/>
            </a:pPr>
            <a:r>
              <a:rPr lang="fi-FI" sz="2600"/>
              <a:t>Kaupungin väki siirtyy pisteille:</a:t>
            </a:r>
          </a:p>
          <a:p>
            <a:pPr marL="952485" lvl="1" indent="-342900">
              <a:buFont typeface="Arial" panose="020B0604020202020204" pitchFamily="34" charset="0"/>
              <a:buChar char="•"/>
            </a:pPr>
            <a:r>
              <a:rPr lang="fi-FI" sz="2600"/>
              <a:t>Liikuntapaikkojen varaukset</a:t>
            </a:r>
          </a:p>
          <a:p>
            <a:pPr marL="952485" lvl="1" indent="-342900">
              <a:buFont typeface="Arial" panose="020B0604020202020204" pitchFamily="34" charset="0"/>
              <a:buChar char="•"/>
            </a:pPr>
            <a:r>
              <a:rPr lang="fi-FI" sz="2600"/>
              <a:t>Kirjaston tilat</a:t>
            </a:r>
          </a:p>
          <a:p>
            <a:pPr marL="952485" lvl="1" indent="-342900">
              <a:buFont typeface="Arial" panose="020B0604020202020204" pitchFamily="34" charset="0"/>
              <a:buChar char="•"/>
            </a:pPr>
            <a:r>
              <a:rPr lang="fi-FI" sz="2600"/>
              <a:t>Museon tilat</a:t>
            </a:r>
          </a:p>
          <a:p>
            <a:pPr marL="952485" lvl="1" indent="-342900">
              <a:buFont typeface="Arial" panose="020B0604020202020204" pitchFamily="34" charset="0"/>
              <a:buChar char="•"/>
            </a:pPr>
            <a:r>
              <a:rPr lang="fi-FI" sz="2600"/>
              <a:t>Yhteisölliset tilat ja muut kysymykset</a:t>
            </a:r>
          </a:p>
          <a:p>
            <a:pPr indent="0">
              <a:buNone/>
            </a:pPr>
            <a:r>
              <a:rPr lang="fi-FI" sz="2600"/>
              <a:t>Tässä vaiheessa osallistujilla on mahdollisuus kysyä teiltä kysymyksiä ja tavata teitä, voitte myös varata esitteitä tai muuta materiaalia jaettavaksi.</a:t>
            </a:r>
          </a:p>
          <a:p>
            <a:pPr indent="0">
              <a:buNone/>
            </a:pPr>
            <a:r>
              <a:rPr lang="fi-FI"/>
              <a:t> </a:t>
            </a:r>
          </a:p>
          <a:p>
            <a:pPr indent="0">
              <a:buNone/>
            </a:pPr>
            <a:endParaRPr lang="fi-FI"/>
          </a:p>
          <a:p>
            <a:pPr marL="609585" lvl="1" indent="0">
              <a:buNone/>
            </a:pPr>
            <a:endParaRPr lang="fi-FI" sz="1467">
              <a:solidFill>
                <a:srgbClr val="FF0000"/>
              </a:solidFill>
              <a:latin typeface="Aptos"/>
            </a:endParaRPr>
          </a:p>
        </p:txBody>
      </p:sp>
    </p:spTree>
    <p:extLst>
      <p:ext uri="{BB962C8B-B14F-4D97-AF65-F5344CB8AC3E}">
        <p14:creationId xmlns:p14="http://schemas.microsoft.com/office/powerpoint/2010/main" val="26424873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F806E4-4127-095A-CB15-D91B83DDA455}"/>
              </a:ext>
            </a:extLst>
          </p:cNvPr>
          <p:cNvSpPr>
            <a:spLocks noGrp="1"/>
          </p:cNvSpPr>
          <p:nvPr>
            <p:ph type="title"/>
          </p:nvPr>
        </p:nvSpPr>
        <p:spPr/>
        <p:txBody>
          <a:bodyPr>
            <a:normAutofit/>
          </a:bodyPr>
          <a:lstStyle/>
          <a:p>
            <a:r>
              <a:rPr lang="fi-FI" sz="3600" b="1"/>
              <a:t>Yhdistysuutiset-uutiskirjeen tilaaminen</a:t>
            </a:r>
          </a:p>
        </p:txBody>
      </p:sp>
      <p:sp>
        <p:nvSpPr>
          <p:cNvPr id="3" name="Sisällön paikkamerkki 2">
            <a:extLst>
              <a:ext uri="{FF2B5EF4-FFF2-40B4-BE49-F238E27FC236}">
                <a16:creationId xmlns:a16="http://schemas.microsoft.com/office/drawing/2014/main" id="{872EAD67-1782-729A-0086-DB6E6B043B55}"/>
              </a:ext>
            </a:extLst>
          </p:cNvPr>
          <p:cNvSpPr>
            <a:spLocks noGrp="1"/>
          </p:cNvSpPr>
          <p:nvPr>
            <p:ph idx="1"/>
          </p:nvPr>
        </p:nvSpPr>
        <p:spPr>
          <a:xfrm>
            <a:off x="609600" y="1887280"/>
            <a:ext cx="10972800" cy="4071867"/>
          </a:xfrm>
        </p:spPr>
        <p:txBody>
          <a:bodyPr/>
          <a:lstStyle/>
          <a:p>
            <a:pPr marL="0" indent="0">
              <a:buNone/>
            </a:pPr>
            <a:r>
              <a:rPr lang="fi-FI"/>
              <a:t>Uutiskirjeessä on tietoa yhdistyksiä ja sidosryhmiä koskevista ajankohtaisista asioista, </a:t>
            </a:r>
          </a:p>
          <a:p>
            <a:pPr marL="0" indent="0">
              <a:buNone/>
            </a:pPr>
            <a:r>
              <a:rPr lang="fi-FI"/>
              <a:t>yhdistysyhteistyöstä ja avustuksista. </a:t>
            </a:r>
          </a:p>
          <a:p>
            <a:pPr marL="0" indent="0">
              <a:buNone/>
            </a:pPr>
            <a:endParaRPr lang="fi-FI"/>
          </a:p>
          <a:p>
            <a:pPr marL="0" indent="0">
              <a:buNone/>
            </a:pPr>
            <a:r>
              <a:rPr lang="fi-FI"/>
              <a:t>Uutiskirje ilmestyy neljä kertaa vuodessa. </a:t>
            </a:r>
          </a:p>
          <a:p>
            <a:pPr marL="0" indent="0">
              <a:buNone/>
            </a:pPr>
            <a:endParaRPr lang="fi-FI"/>
          </a:p>
          <a:p>
            <a:pPr marL="0" indent="0">
              <a:buNone/>
            </a:pPr>
            <a:r>
              <a:rPr lang="fi-FI"/>
              <a:t>Tilaa uutiskirje: </a:t>
            </a:r>
          </a:p>
          <a:p>
            <a:pPr marL="0" indent="0">
              <a:buNone/>
            </a:pPr>
            <a:r>
              <a:rPr lang="fi-FI">
                <a:hlinkClick r:id="rId2"/>
              </a:rPr>
              <a:t>https://porin-kaupunki.creamailer.fi/subscribe/C3qX6mVErfKpB</a:t>
            </a:r>
            <a:r>
              <a:rPr lang="fi-FI"/>
              <a:t> </a:t>
            </a:r>
          </a:p>
          <a:p>
            <a:endParaRPr lang="fi-FI"/>
          </a:p>
          <a:p>
            <a:endParaRPr lang="fi-FI"/>
          </a:p>
        </p:txBody>
      </p:sp>
      <p:pic>
        <p:nvPicPr>
          <p:cNvPr id="7" name="Kuva 6" descr="Kuva, joka sisältää kohteen kuvio, pikseli&#10;&#10;Kuvaus luotu automaattisesti">
            <a:extLst>
              <a:ext uri="{FF2B5EF4-FFF2-40B4-BE49-F238E27FC236}">
                <a16:creationId xmlns:a16="http://schemas.microsoft.com/office/drawing/2014/main" id="{A13490F6-FB9E-8C65-96EE-A3775DD843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8335" y="2685627"/>
            <a:ext cx="2475171" cy="2475171"/>
          </a:xfrm>
          <a:prstGeom prst="rect">
            <a:avLst/>
          </a:prstGeom>
        </p:spPr>
      </p:pic>
    </p:spTree>
    <p:extLst>
      <p:ext uri="{BB962C8B-B14F-4D97-AF65-F5344CB8AC3E}">
        <p14:creationId xmlns:p14="http://schemas.microsoft.com/office/powerpoint/2010/main" val="19196236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A6908B-E291-0E91-FD72-2E9769BDB5CD}"/>
              </a:ext>
            </a:extLst>
          </p:cNvPr>
          <p:cNvSpPr>
            <a:spLocks noGrp="1"/>
          </p:cNvSpPr>
          <p:nvPr>
            <p:ph type="title"/>
          </p:nvPr>
        </p:nvSpPr>
        <p:spPr>
          <a:xfrm>
            <a:off x="609600" y="274639"/>
            <a:ext cx="10972800" cy="1143000"/>
          </a:xfrm>
        </p:spPr>
        <p:txBody>
          <a:bodyPr anchor="ctr">
            <a:normAutofit/>
          </a:bodyPr>
          <a:lstStyle/>
          <a:p>
            <a:r>
              <a:rPr lang="fi-FI" b="1"/>
              <a:t>Porin kaupungin henkilöstö tavoitettavissa</a:t>
            </a:r>
          </a:p>
        </p:txBody>
      </p:sp>
      <p:pic>
        <p:nvPicPr>
          <p:cNvPr id="4" name="Sisällön paikkamerkki 4">
            <a:extLst>
              <a:ext uri="{FF2B5EF4-FFF2-40B4-BE49-F238E27FC236}">
                <a16:creationId xmlns:a16="http://schemas.microsoft.com/office/drawing/2014/main" id="{B258C759-B9E1-45CD-9BB9-1D5F974301A2}"/>
              </a:ext>
            </a:extLst>
          </p:cNvPr>
          <p:cNvPicPr>
            <a:picLocks noChangeAspect="1"/>
          </p:cNvPicPr>
          <p:nvPr/>
        </p:nvPicPr>
        <p:blipFill>
          <a:blip r:embed="rId2"/>
          <a:srcRect t="8401" b="5367"/>
          <a:stretch/>
        </p:blipFill>
        <p:spPr>
          <a:xfrm>
            <a:off x="609600" y="1600202"/>
            <a:ext cx="5384800" cy="4074583"/>
          </a:xfrm>
          <a:prstGeom prst="rect">
            <a:avLst/>
          </a:prstGeom>
          <a:noFill/>
        </p:spPr>
      </p:pic>
      <p:sp>
        <p:nvSpPr>
          <p:cNvPr id="3" name="Sisällön paikkamerkki 2">
            <a:extLst>
              <a:ext uri="{FF2B5EF4-FFF2-40B4-BE49-F238E27FC236}">
                <a16:creationId xmlns:a16="http://schemas.microsoft.com/office/drawing/2014/main" id="{68041CC9-2DDD-50D0-38EC-8A09D33EBB76}"/>
              </a:ext>
            </a:extLst>
          </p:cNvPr>
          <p:cNvSpPr>
            <a:spLocks noGrp="1"/>
          </p:cNvSpPr>
          <p:nvPr>
            <p:ph sz="half" idx="2"/>
          </p:nvPr>
        </p:nvSpPr>
        <p:spPr>
          <a:xfrm>
            <a:off x="5577840" y="1183216"/>
            <a:ext cx="6004560" cy="5400146"/>
          </a:xfrm>
        </p:spPr>
        <p:txBody>
          <a:bodyPr vert="horz" lIns="91440" tIns="45720" rIns="91440" bIns="45720" rtlCol="0" anchor="t">
            <a:normAutofit fontScale="92500" lnSpcReduction="20000"/>
          </a:bodyPr>
          <a:lstStyle/>
          <a:p>
            <a:endParaRPr lang="fi-FI" dirty="0"/>
          </a:p>
          <a:p>
            <a:r>
              <a:rPr lang="fi-FI" sz="2400" dirty="0"/>
              <a:t>Kaupungin henkilöstöä tavoitettavissa ja voi esittää kysymyksiä, jutella ja verkostoitua</a:t>
            </a:r>
          </a:p>
          <a:p>
            <a:endParaRPr lang="fi-FI" sz="2400" dirty="0"/>
          </a:p>
          <a:p>
            <a:r>
              <a:rPr lang="fi-FI" sz="2400" dirty="0"/>
              <a:t>Poistua saa omaan tahtiin, mutta viimeistään </a:t>
            </a:r>
            <a:r>
              <a:rPr lang="fi-FI" sz="2400" b="1" dirty="0"/>
              <a:t>klo 19.00 </a:t>
            </a:r>
            <a:r>
              <a:rPr lang="fi-FI" sz="2400" dirty="0"/>
              <a:t>ilta päättyy</a:t>
            </a:r>
          </a:p>
          <a:p>
            <a:pPr marL="0" indent="0">
              <a:buNone/>
            </a:pPr>
            <a:endParaRPr lang="fi-FI" sz="2400" dirty="0"/>
          </a:p>
          <a:p>
            <a:r>
              <a:rPr lang="fi-FI" sz="2400" i="1" dirty="0"/>
              <a:t>Kiitos kaikille osallistumisesta ja turvallista kotimatkaa!</a:t>
            </a:r>
          </a:p>
          <a:p>
            <a:pPr marL="0" indent="0">
              <a:buNone/>
            </a:pPr>
            <a:endParaRPr lang="fi-FI" sz="2400" i="1" dirty="0"/>
          </a:p>
          <a:p>
            <a:r>
              <a:rPr lang="fi-FI" sz="2400" i="1" dirty="0"/>
              <a:t>Annathan palautetta illasta, linkki kyselylomakkeeseen tulee tilaisuuden päätyttyä sähköpostitse</a:t>
            </a:r>
          </a:p>
          <a:p>
            <a:pPr marL="0" indent="0">
              <a:buNone/>
            </a:pPr>
            <a:endParaRPr lang="fi-FI" sz="2400" i="1" dirty="0"/>
          </a:p>
          <a:p>
            <a:r>
              <a:rPr lang="fi-FI" sz="2400" i="1" dirty="0"/>
              <a:t>Illan materiaalit lisätään kaupungin verkkosivuille ”</a:t>
            </a:r>
            <a:r>
              <a:rPr lang="fi-FI" sz="2400" i="1" dirty="0">
                <a:hlinkClick r:id="rId3"/>
              </a:rPr>
              <a:t>Yhdistysillat</a:t>
            </a:r>
            <a:r>
              <a:rPr lang="fi-FI" sz="2400" i="1" dirty="0"/>
              <a:t>” -sivulle</a:t>
            </a:r>
          </a:p>
        </p:txBody>
      </p:sp>
    </p:spTree>
    <p:extLst>
      <p:ext uri="{BB962C8B-B14F-4D97-AF65-F5344CB8AC3E}">
        <p14:creationId xmlns:p14="http://schemas.microsoft.com/office/powerpoint/2010/main" val="3072643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D903BC-5956-8B37-E1E2-1CF7ACA94EB6}"/>
              </a:ext>
            </a:extLst>
          </p:cNvPr>
          <p:cNvSpPr>
            <a:spLocks noGrp="1"/>
          </p:cNvSpPr>
          <p:nvPr>
            <p:ph type="title"/>
          </p:nvPr>
        </p:nvSpPr>
        <p:spPr/>
        <p:txBody>
          <a:bodyPr/>
          <a:lstStyle/>
          <a:p>
            <a:r>
              <a:rPr lang="fi-FI" b="1"/>
              <a:t>Esittäjille</a:t>
            </a:r>
          </a:p>
        </p:txBody>
      </p:sp>
      <p:sp>
        <p:nvSpPr>
          <p:cNvPr id="3" name="Sisällön paikkamerkki 2">
            <a:extLst>
              <a:ext uri="{FF2B5EF4-FFF2-40B4-BE49-F238E27FC236}">
                <a16:creationId xmlns:a16="http://schemas.microsoft.com/office/drawing/2014/main" id="{F158FE36-C60A-C549-BFE8-4B32D6C6D618}"/>
              </a:ext>
            </a:extLst>
          </p:cNvPr>
          <p:cNvSpPr>
            <a:spLocks noGrp="1"/>
          </p:cNvSpPr>
          <p:nvPr>
            <p:ph idx="1"/>
          </p:nvPr>
        </p:nvSpPr>
        <p:spPr/>
        <p:txBody>
          <a:bodyPr>
            <a:normAutofit lnSpcReduction="10000"/>
          </a:bodyPr>
          <a:lstStyle/>
          <a:p>
            <a:r>
              <a:rPr lang="fi-FI" sz="2000"/>
              <a:t>Liitä esityksesi tähän </a:t>
            </a:r>
            <a:r>
              <a:rPr lang="fi-FI" sz="2000" b="1" u="sng"/>
              <a:t>diapohjaan 21.11.2024 mennessä</a:t>
            </a:r>
            <a:r>
              <a:rPr lang="fi-FI" sz="2000"/>
              <a:t>, jos on ongelmia tai haluat apua, ota yhteyttä Annikaan. Lisäsin jo valmiiksi otsikoita ja tekstipohjia, joita voitte hyödyntää. Lisätkää tai poistakaa tekstisivuja jos tarpeen. </a:t>
            </a:r>
          </a:p>
          <a:p>
            <a:r>
              <a:rPr lang="fi-FI" sz="2000"/>
              <a:t>Huomioi esityksessäsi saavutettavuus. Kts. Seuraava dia.</a:t>
            </a:r>
          </a:p>
          <a:p>
            <a:r>
              <a:rPr lang="fi-FI" sz="2000" err="1"/>
              <a:t>Preeffaus</a:t>
            </a:r>
            <a:r>
              <a:rPr lang="fi-FI" sz="2000"/>
              <a:t>-palaveri osio 1:n esittäjälle pidetään </a:t>
            </a:r>
            <a:r>
              <a:rPr lang="fi-FI" sz="2000" u="sng"/>
              <a:t>8.11.2024</a:t>
            </a:r>
          </a:p>
          <a:p>
            <a:r>
              <a:rPr lang="fi-FI" sz="2000" err="1"/>
              <a:t>Preeffaus</a:t>
            </a:r>
            <a:r>
              <a:rPr lang="fi-FI" sz="2000"/>
              <a:t>-palaveri osio 2:n esittäjille pidetään </a:t>
            </a:r>
            <a:r>
              <a:rPr lang="fi-FI" sz="2000" u="sng"/>
              <a:t>20.11.2024 </a:t>
            </a:r>
          </a:p>
          <a:p>
            <a:endParaRPr lang="fi-FI" sz="2000"/>
          </a:p>
          <a:p>
            <a:r>
              <a:rPr lang="fi-FI" sz="2000"/>
              <a:t>Tila-ilta koostuu kolmesta osiosta</a:t>
            </a:r>
          </a:p>
          <a:p>
            <a:pPr lvl="1"/>
            <a:r>
              <a:rPr lang="fi-FI" sz="2000"/>
              <a:t> 1.osio on esittely + kysymykset</a:t>
            </a:r>
          </a:p>
          <a:p>
            <a:pPr lvl="1"/>
            <a:r>
              <a:rPr lang="fi-FI" sz="2000"/>
              <a:t> 2.osio lyhyet infot ja esittelyt –ei kysymyksiä yleisöltä tässä vaiheessa.</a:t>
            </a:r>
          </a:p>
          <a:p>
            <a:pPr lvl="1"/>
            <a:r>
              <a:rPr lang="fi-FI" sz="2000"/>
              <a:t>3.osio pisteille siirtyminen – osallistujilla on mahdollisuus tavata kaupungin edustajia ja esittää kysymyksiä, saada esimerkiksi esitteitä matkaan mukaan</a:t>
            </a:r>
          </a:p>
          <a:p>
            <a:endParaRPr lang="fi-FI" sz="2000"/>
          </a:p>
        </p:txBody>
      </p:sp>
    </p:spTree>
    <p:extLst>
      <p:ext uri="{BB962C8B-B14F-4D97-AF65-F5344CB8AC3E}">
        <p14:creationId xmlns:p14="http://schemas.microsoft.com/office/powerpoint/2010/main" val="3532360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ECAF50-DB86-423C-8879-D3DBA2B0E71F}"/>
              </a:ext>
            </a:extLst>
          </p:cNvPr>
          <p:cNvSpPr>
            <a:spLocks noGrp="1"/>
          </p:cNvSpPr>
          <p:nvPr>
            <p:ph type="title"/>
          </p:nvPr>
        </p:nvSpPr>
        <p:spPr>
          <a:xfrm>
            <a:off x="609600" y="489674"/>
            <a:ext cx="10972800" cy="927964"/>
          </a:xfrm>
        </p:spPr>
        <p:txBody>
          <a:bodyPr>
            <a:normAutofit/>
          </a:bodyPr>
          <a:lst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fi-FI" sz="3600" b="1"/>
              <a:t>Saavutettavuus</a:t>
            </a:r>
          </a:p>
        </p:txBody>
      </p:sp>
      <p:sp>
        <p:nvSpPr>
          <p:cNvPr id="3" name="Sisällön paikkamerkki 2">
            <a:extLst>
              <a:ext uri="{FF2B5EF4-FFF2-40B4-BE49-F238E27FC236}">
                <a16:creationId xmlns:a16="http://schemas.microsoft.com/office/drawing/2014/main" id="{F949CA94-18D6-4732-9DAB-C8E8D9300070}"/>
              </a:ext>
            </a:extLst>
          </p:cNvPr>
          <p:cNvSpPr>
            <a:spLocks noGrp="1"/>
          </p:cNvSpPr>
          <p:nvPr>
            <p:ph idx="1"/>
          </p:nvPr>
        </p:nvSpPr>
        <p:spPr>
          <a:xfrm>
            <a:off x="511629" y="1417638"/>
            <a:ext cx="11070771" cy="4637033"/>
          </a:xfrm>
        </p:spPr>
        <p:txBody>
          <a:bodyPr vert="horz" lIns="121920" tIns="60960" rIns="121920" bIns="60960" rtlCol="0" anchor="t">
            <a:normAutofit/>
          </a:bodyPr>
          <a:lst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342900">
              <a:buFontTx/>
              <a:buChar char="-"/>
            </a:pPr>
            <a:r>
              <a:rPr lang="fi-FI" sz="2800">
                <a:latin typeface="Arial" panose="020B0604020202020204" pitchFamily="34" charset="0"/>
                <a:cs typeface="Arial" panose="020B0604020202020204" pitchFamily="34" charset="0"/>
              </a:rPr>
              <a:t>Käytä helppoa ja ymmärrettävää kieltä.</a:t>
            </a:r>
          </a:p>
          <a:p>
            <a:pPr marL="342900">
              <a:buFontTx/>
              <a:buChar char="-"/>
            </a:pPr>
            <a:r>
              <a:rPr lang="fi-FI" sz="2800">
                <a:latin typeface="Arial" panose="020B0604020202020204" pitchFamily="34" charset="0"/>
                <a:cs typeface="Arial" panose="020B0604020202020204" pitchFamily="34" charset="0"/>
              </a:rPr>
              <a:t>Käytä selkeää ja riittävän isoa fonttia. (huomioi myös dian väljyys </a:t>
            </a:r>
            <a:r>
              <a:rPr lang="fi-FI" sz="2800">
                <a:latin typeface="Arial" panose="020B0604020202020204" pitchFamily="34" charset="0"/>
                <a:cs typeface="Arial" panose="020B0604020202020204" pitchFamily="34" charset="0"/>
                <a:sym typeface="Wingdings" panose="05000000000000000000" pitchFamily="2" charset="2"/>
              </a:rPr>
              <a:t> mieluummin vähemmän tekstiä ja suurempi fonttikoko kuin </a:t>
            </a:r>
            <a:r>
              <a:rPr lang="fi-FI" sz="1200" err="1">
                <a:latin typeface="Arial" panose="020B0604020202020204" pitchFamily="34" charset="0"/>
                <a:cs typeface="Arial" panose="020B0604020202020204" pitchFamily="34" charset="0"/>
                <a:sym typeface="Wingdings" panose="05000000000000000000" pitchFamily="2" charset="2"/>
              </a:rPr>
              <a:t>paljooooonnn</a:t>
            </a:r>
            <a:r>
              <a:rPr lang="fi-FI" sz="1200">
                <a:latin typeface="Arial" panose="020B0604020202020204" pitchFamily="34" charset="0"/>
                <a:cs typeface="Arial" panose="020B0604020202020204" pitchFamily="34" charset="0"/>
                <a:sym typeface="Wingdings" panose="05000000000000000000" pitchFamily="2" charset="2"/>
              </a:rPr>
              <a:t> </a:t>
            </a:r>
            <a:r>
              <a:rPr lang="fi-FI" sz="1200" err="1">
                <a:latin typeface="Arial" panose="020B0604020202020204" pitchFamily="34" charset="0"/>
                <a:cs typeface="Arial" panose="020B0604020202020204" pitchFamily="34" charset="0"/>
                <a:sym typeface="Wingdings" panose="05000000000000000000" pitchFamily="2" charset="2"/>
              </a:rPr>
              <a:t>tekstiääää</a:t>
            </a:r>
            <a:r>
              <a:rPr lang="fi-FI" sz="1200">
                <a:latin typeface="Arial" panose="020B0604020202020204" pitchFamily="34" charset="0"/>
                <a:cs typeface="Arial" panose="020B0604020202020204" pitchFamily="34" charset="0"/>
                <a:sym typeface="Wingdings" panose="05000000000000000000" pitchFamily="2" charset="2"/>
              </a:rPr>
              <a:t> ja pienempi fonttikoko</a:t>
            </a:r>
            <a:r>
              <a:rPr lang="fi-FI" sz="2800">
                <a:latin typeface="Arial" panose="020B0604020202020204" pitchFamily="34" charset="0"/>
                <a:cs typeface="Arial" panose="020B0604020202020204" pitchFamily="34" charset="0"/>
                <a:sym typeface="Wingdings" panose="05000000000000000000" pitchFamily="2" charset="2"/>
              </a:rPr>
              <a:t>)</a:t>
            </a:r>
            <a:endParaRPr lang="fi-FI" sz="2800">
              <a:latin typeface="Arial" panose="020B0604020202020204" pitchFamily="34" charset="0"/>
              <a:cs typeface="Arial" panose="020B0604020202020204" pitchFamily="34" charset="0"/>
            </a:endParaRPr>
          </a:p>
          <a:p>
            <a:pPr marL="342900">
              <a:buFontTx/>
              <a:buChar char="-"/>
            </a:pPr>
            <a:r>
              <a:rPr lang="fi-FI" sz="2800">
                <a:latin typeface="Arial" panose="020B0604020202020204" pitchFamily="34" charset="0"/>
                <a:cs typeface="Arial" panose="020B0604020202020204" pitchFamily="34" charset="0"/>
              </a:rPr>
              <a:t>Musta teksti valkoisella pohjalla on helposti luettava kun taas esim. </a:t>
            </a:r>
            <a:r>
              <a:rPr lang="fi-FI" sz="2800" b="0" i="0">
                <a:solidFill>
                  <a:srgbClr val="000000"/>
                </a:solidFill>
                <a:effectLst/>
                <a:latin typeface="Arial" panose="020B0604020202020204" pitchFamily="34" charset="0"/>
                <a:cs typeface="Arial" panose="020B0604020202020204" pitchFamily="34" charset="0"/>
              </a:rPr>
              <a:t>Kirjavan valokuvan päällä olevaa tekstiä on vaikea lukea.</a:t>
            </a:r>
          </a:p>
          <a:p>
            <a:pPr marL="342900">
              <a:buFontTx/>
              <a:buChar char="-"/>
            </a:pPr>
            <a:r>
              <a:rPr lang="fi-FI" sz="2800">
                <a:solidFill>
                  <a:srgbClr val="000000"/>
                </a:solidFill>
                <a:latin typeface="Arial" panose="020B0604020202020204" pitchFamily="34" charset="0"/>
                <a:cs typeface="Arial" panose="020B0604020202020204" pitchFamily="34" charset="0"/>
              </a:rPr>
              <a:t>Hyödyntäkää myös näitä sivuja/ohjeita: </a:t>
            </a:r>
            <a:r>
              <a:rPr lang="fi-FI" sz="2800">
                <a:solidFill>
                  <a:srgbClr val="000000"/>
                </a:solidFill>
                <a:latin typeface="Arial" panose="020B0604020202020204" pitchFamily="34" charset="0"/>
                <a:cs typeface="Arial" panose="020B0604020202020204" pitchFamily="34" charset="0"/>
                <a:hlinkClick r:id="rId2"/>
              </a:rPr>
              <a:t>saavutettavasti.fi</a:t>
            </a:r>
            <a:r>
              <a:rPr lang="fi-FI" sz="2800">
                <a:solidFill>
                  <a:srgbClr val="000000"/>
                </a:solidFill>
                <a:latin typeface="Arial" panose="020B0604020202020204" pitchFamily="34" charset="0"/>
                <a:cs typeface="Arial" panose="020B0604020202020204" pitchFamily="34" charset="0"/>
              </a:rPr>
              <a:t> ja </a:t>
            </a:r>
            <a:r>
              <a:rPr lang="fi-FI" sz="2800">
                <a:solidFill>
                  <a:srgbClr val="000000"/>
                </a:solidFill>
                <a:latin typeface="Arial" panose="020B0604020202020204" pitchFamily="34" charset="0"/>
                <a:cs typeface="Arial" panose="020B0604020202020204" pitchFamily="34" charset="0"/>
                <a:hlinkClick r:id="rId3"/>
              </a:rPr>
              <a:t>esteettömät ja saavutettavat kokouskäytännöt</a:t>
            </a:r>
            <a:endParaRPr lang="fi-FI"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0760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262A44-8027-6CE5-6205-F84240C1F93D}"/>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137AD448-2D83-D0F6-C88A-68D7ACE5137E}"/>
              </a:ext>
            </a:extLst>
          </p:cNvPr>
          <p:cNvSpPr>
            <a:spLocks noGrp="1"/>
          </p:cNvSpPr>
          <p:nvPr>
            <p:ph idx="1"/>
          </p:nvPr>
        </p:nvSpPr>
        <p:spPr/>
        <p:txBody>
          <a:bodyPr/>
          <a:lstStyle/>
          <a:p>
            <a:endParaRPr lang="fi-FI"/>
          </a:p>
        </p:txBody>
      </p:sp>
    </p:spTree>
    <p:extLst>
      <p:ext uri="{BB962C8B-B14F-4D97-AF65-F5344CB8AC3E}">
        <p14:creationId xmlns:p14="http://schemas.microsoft.com/office/powerpoint/2010/main" val="3331892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845CD0-2C63-AF90-C543-A571B53F5F0D}"/>
              </a:ext>
            </a:extLst>
          </p:cNvPr>
          <p:cNvSpPr>
            <a:spLocks noGrp="1"/>
          </p:cNvSpPr>
          <p:nvPr>
            <p:ph type="ctrTitle"/>
          </p:nvPr>
        </p:nvSpPr>
        <p:spPr>
          <a:xfrm>
            <a:off x="5161390" y="1834155"/>
            <a:ext cx="6611510" cy="2600685"/>
          </a:xfrm>
        </p:spPr>
        <p:txBody>
          <a:bodyPr>
            <a:noAutofit/>
          </a:bodyPr>
          <a:lst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gn="ctr">
              <a:lnSpc>
                <a:spcPct val="130000"/>
              </a:lnSpc>
              <a:spcAft>
                <a:spcPts val="300"/>
              </a:spcAft>
              <a:tabLst>
                <a:tab pos="828040" algn="l"/>
                <a:tab pos="1656080" algn="l"/>
                <a:tab pos="2484120" algn="l"/>
                <a:tab pos="3312160" algn="l"/>
                <a:tab pos="4140835" algn="l"/>
                <a:tab pos="4968875" algn="l"/>
                <a:tab pos="5796915" algn="l"/>
              </a:tabLst>
            </a:pPr>
            <a:r>
              <a:rPr lang="fi-FI" sz="40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Yhdistyksille ja seuroille</a:t>
            </a:r>
            <a:br>
              <a:rPr lang="fi-FI" sz="40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fi-FI" sz="40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Tila-ilta 28.11.2024</a:t>
            </a:r>
            <a:br>
              <a:rPr lang="fi-FI" sz="40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br>
              <a:rPr lang="fi-FI" sz="40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fi-FI" sz="36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klo 16.30 alkaen vapaata verkostoitumista</a:t>
            </a:r>
            <a:br>
              <a:rPr lang="fi-FI" sz="36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fi-FI" sz="36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klo 17.00 illan ohjelma alkaa</a:t>
            </a:r>
            <a:endParaRPr lang="fi-FI" sz="40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5655663"/>
      </p:ext>
    </p:extLst>
  </p:cSld>
  <p:clrMapOvr>
    <a:masterClrMapping/>
  </p:clrMapOvr>
</p:sld>
</file>

<file path=ppt/theme/theme1.xml><?xml version="1.0" encoding="utf-8"?>
<a:theme xmlns:a="http://schemas.openxmlformats.org/drawingml/2006/main" name="Oletus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letusteema">
  <a:themeElements>
    <a:clrScheme name="Porin värit">
      <a:dk1>
        <a:sysClr val="windowText" lastClr="000000"/>
      </a:dk1>
      <a:lt1>
        <a:sysClr val="window" lastClr="FFFFFF"/>
      </a:lt1>
      <a:dk2>
        <a:srgbClr val="1F497D"/>
      </a:dk2>
      <a:lt2>
        <a:srgbClr val="EEECE1"/>
      </a:lt2>
      <a:accent1>
        <a:srgbClr val="009BEA"/>
      </a:accent1>
      <a:accent2>
        <a:srgbClr val="E44E34"/>
      </a:accent2>
      <a:accent3>
        <a:srgbClr val="00AF66"/>
      </a:accent3>
      <a:accent4>
        <a:srgbClr val="005EB8"/>
      </a:accent4>
      <a:accent5>
        <a:srgbClr val="FF0000"/>
      </a:accent5>
      <a:accent6>
        <a:srgbClr val="007A33"/>
      </a:accent6>
      <a:hlink>
        <a:srgbClr val="005EB8"/>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c9ea5038-e2ec-46a5-bc82-e353d0a2b4f2}" enabled="0" method="" siteId="{c9ea5038-e2ec-46a5-bc82-e353d0a2b4f2}" removed="1"/>
</clbl:labelList>
</file>

<file path=docProps/app.xml><?xml version="1.0" encoding="utf-8"?>
<Properties xmlns="http://schemas.openxmlformats.org/officeDocument/2006/extended-properties" xmlns:vt="http://schemas.openxmlformats.org/officeDocument/2006/docPropsVTypes">
  <TotalTime>0</TotalTime>
  <Words>2725</Words>
  <Application>Microsoft Office PowerPoint</Application>
  <PresentationFormat>Laajakuva</PresentationFormat>
  <Paragraphs>402</Paragraphs>
  <Slides>51</Slides>
  <Notes>9</Notes>
  <HiddenSlides>0</HiddenSlides>
  <MMClips>0</MMClips>
  <ScaleCrop>false</ScaleCrop>
  <HeadingPairs>
    <vt:vector size="6" baseType="variant">
      <vt:variant>
        <vt:lpstr>Käytetyt fontit</vt:lpstr>
      </vt:variant>
      <vt:variant>
        <vt:i4>10</vt:i4>
      </vt:variant>
      <vt:variant>
        <vt:lpstr>Teema</vt:lpstr>
      </vt:variant>
      <vt:variant>
        <vt:i4>2</vt:i4>
      </vt:variant>
      <vt:variant>
        <vt:lpstr>Dian otsikot</vt:lpstr>
      </vt:variant>
      <vt:variant>
        <vt:i4>51</vt:i4>
      </vt:variant>
    </vt:vector>
  </HeadingPairs>
  <TitlesOfParts>
    <vt:vector size="63" baseType="lpstr">
      <vt:lpstr>Aptos</vt:lpstr>
      <vt:lpstr>Arial</vt:lpstr>
      <vt:lpstr>Bergen Text Bold</vt:lpstr>
      <vt:lpstr>Calibri</vt:lpstr>
      <vt:lpstr>Courier New</vt:lpstr>
      <vt:lpstr>Garet-Bold</vt:lpstr>
      <vt:lpstr>Garet-Book</vt:lpstr>
      <vt:lpstr>Lucida Sans</vt:lpstr>
      <vt:lpstr>LucidaConsoleW1G-Bold</vt:lpstr>
      <vt:lpstr>Objektiv MK3</vt:lpstr>
      <vt:lpstr>Oletusteema</vt:lpstr>
      <vt:lpstr>1_Oletusteema</vt:lpstr>
      <vt:lpstr>PowerPoint-esitys</vt:lpstr>
      <vt:lpstr>Tila-ilta järjestetään</vt:lpstr>
      <vt:lpstr>Tila-ilta ohjelma </vt:lpstr>
      <vt:lpstr>Tila-ilta ohjelma</vt:lpstr>
      <vt:lpstr>Tila-ilta ohjelma</vt:lpstr>
      <vt:lpstr>Esittäjille</vt:lpstr>
      <vt:lpstr>Saavutettavuus</vt:lpstr>
      <vt:lpstr>PowerPoint-esitys</vt:lpstr>
      <vt:lpstr>Yhdistyksille ja seuroille Tila-ilta 28.11.2024  klo 16.30 alkaen vapaata verkostoitumista klo 17.00 illan ohjelma alkaa</vt:lpstr>
      <vt:lpstr>Tilaillan ohjelma</vt:lpstr>
      <vt:lpstr>Löydät ajankohtaista tietoa Porin kaupungin yhdistysyhteistyöstä, avustuksista, tiloista, yhdistysilloista ja voit tilata myös Yhdistysuutiset –uutiskirjeen.</vt:lpstr>
      <vt:lpstr>Yhdistysyhteistyöohjelma kuvaa toimintamallia</vt:lpstr>
      <vt:lpstr>Myynti- ja purkulistalla olevien kiinteistöjen prosessi</vt:lpstr>
      <vt:lpstr>Taustaa</vt:lpstr>
      <vt:lpstr>Myyntiprosessi yhdistyksille</vt:lpstr>
      <vt:lpstr>Ennakkokysymyksiä:</vt:lpstr>
      <vt:lpstr>Ennakkokysymyksiä:</vt:lpstr>
      <vt:lpstr>Mikko Viitala ​ tilayksikön päällikkö 0447010908 mikko.viitala@pori.fi  www.pori.fi</vt:lpstr>
      <vt:lpstr>Porin kaupungin tilamahdollisuudet</vt:lpstr>
      <vt:lpstr>Timmi -tilavarausjärjestelmä   Liikuntapaikkojen varaukset</vt:lpstr>
      <vt:lpstr>Timmi-tilavarausjärjestelmä</vt:lpstr>
      <vt:lpstr>Hakulomake</vt:lpstr>
      <vt:lpstr>PowerPoint-esitys</vt:lpstr>
      <vt:lpstr>PowerPoint-esitys</vt:lpstr>
      <vt:lpstr>Ennakkokysymykset</vt:lpstr>
      <vt:lpstr>Linkit ja yhteystiedot</vt:lpstr>
      <vt:lpstr>Manu Lahtinen ​ Liikunnallisen elämäntavan asiantuntija 0505664968 manu.lahtinen@pori.fi  www.pori.fi</vt:lpstr>
      <vt:lpstr>Kirjaston tilat yhdistyksille</vt:lpstr>
      <vt:lpstr>Kirjaston tilat yhdistyksille</vt:lpstr>
      <vt:lpstr>Tapahtumat, näyttelyt ja vierailut</vt:lpstr>
      <vt:lpstr>Elina Nikola ​ Kirjastopalvelujohtaja 0447015872 elina.nikola@pori.fi  www.pori.fi</vt:lpstr>
      <vt:lpstr>Museoiden tilat yhdistyksille</vt:lpstr>
      <vt:lpstr>Museoiden tilat yhdistyksille</vt:lpstr>
      <vt:lpstr>Ennakkokysymys: Teatteritilat</vt:lpstr>
      <vt:lpstr>Jyri Träskelin ​ Kulttuuriyksikön päällikkö 0447011251 jyri.traskelin@pori.fi  www.pori.fi</vt:lpstr>
      <vt:lpstr>Muita lyhytaikaiseen käyttöön tarkoitettuja tilamahdollisuuksia</vt:lpstr>
      <vt:lpstr>Porin seudun kansalaisopiston tilat</vt:lpstr>
      <vt:lpstr>International House - Yrjönkatu 15 A 5. krs</vt:lpstr>
      <vt:lpstr>TGT-yhteisötila Teljäntorilla</vt:lpstr>
      <vt:lpstr>Yhteisölliset yhteiskäyttötilat</vt:lpstr>
      <vt:lpstr>PowerPoint-esitys</vt:lpstr>
      <vt:lpstr>"Porilaisuus on vahvaa yhteisöllisyyttä"</vt:lpstr>
      <vt:lpstr>Ennakkokysymys: Yyterin vierailukeskus</vt:lpstr>
      <vt:lpstr>Mari Aarikka ​ Asiantuntija Sivistystoimiala/ nuorisoyksikkö puh. 044 7011579 mari.aarikka@pori.fi  www.pori.fi</vt:lpstr>
      <vt:lpstr>Porin kaupungin tilat pidempiaikaiseen käyttöön</vt:lpstr>
      <vt:lpstr>Porin kaupungin tilat pidempiaikaiseen käyttöön ja palautelomake</vt:lpstr>
      <vt:lpstr>Ennakkokysymys: Lavian tilamahdollisuudet</vt:lpstr>
      <vt:lpstr>Tiina Kudjoi ​  Hallinnollinen isännöitsijä puh. 044 701 7913 tiina.kudjoi@pori.fi   www.pori.fi</vt:lpstr>
      <vt:lpstr>Yhdistysten tiloja</vt:lpstr>
      <vt:lpstr>Yhdistysuutiset-uutiskirjeen tilaaminen</vt:lpstr>
      <vt:lpstr>Porin kaupungin henkilöstö tavoitettavissa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Annika From</dc:creator>
  <cp:lastModifiedBy>Annika From</cp:lastModifiedBy>
  <cp:revision>1</cp:revision>
  <cp:lastPrinted>2024-11-28T12:53:40Z</cp:lastPrinted>
  <dcterms:created xsi:type="dcterms:W3CDTF">2024-10-23T11:59:05Z</dcterms:created>
  <dcterms:modified xsi:type="dcterms:W3CDTF">2024-11-29T13:37:25Z</dcterms:modified>
</cp:coreProperties>
</file>