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2185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DD41-29A9-4EFC-9E47-77576395BAC4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5CD22-EC71-4832-9B04-75FD5BE64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47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www.kuluttajavirasto.fi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5CD22-EC71-4832-9B04-75FD5BE6422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81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5CD22-EC71-4832-9B04-75FD5BE6422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50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80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5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26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2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6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99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6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52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5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FC62-1480-42DE-8660-E74FFB75872C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C546-C067-4F37-A916-7FE29F22E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42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i.fi/lajittelu" TargetMode="External"/><Relationship Id="rId2" Type="http://schemas.openxmlformats.org/officeDocument/2006/relationships/hyperlink" Target="https://www.pori.fi/sites/default/files/atoms/files/jatevaakun_lajitteluopas_2020_nettii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P:\Ympäristönsuojelu\Jatehuollon_suunn_ja_neuv\Kuvat_ja_kartat\Taloyhtiöiden jäteastioita\Satakunnankatu17_240811\molok2_satakunnan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290846" y="91951"/>
              <a:ext cx="6562309" cy="7694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fi-FI" sz="4400" b="1" dirty="0"/>
                <a:t>Kestävä kulutus ja kierrätys</a:t>
              </a:r>
            </a:p>
          </p:txBody>
        </p:sp>
        <p:sp>
          <p:nvSpPr>
            <p:cNvPr id="2" name="Tekstiruutu 1"/>
            <p:cNvSpPr txBox="1"/>
            <p:nvPr/>
          </p:nvSpPr>
          <p:spPr>
            <a:xfrm>
              <a:off x="395536" y="5754931"/>
              <a:ext cx="8161316" cy="10772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dirty="0"/>
                <a:t>Avainsanat: kestävä kulutus, kierrätys, jätteiden lajittelu </a:t>
              </a:r>
            </a:p>
          </p:txBody>
        </p:sp>
      </p:grp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807" y="188640"/>
            <a:ext cx="98154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b="1" dirty="0"/>
              <a:t>Ei lasinkeräykseen: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i-FI"/>
              <a:t>Lamput </a:t>
            </a:r>
          </a:p>
          <a:p>
            <a:r>
              <a:rPr lang="fi-FI"/>
              <a:t>Tuulilasit, ikkunalasit, tasolasit, peilit, posliini, keramiikka ja kuumuutta kestävä lasi kuten uunivuoat, kahvipannut jne.: </a:t>
            </a:r>
            <a:r>
              <a:rPr lang="fi-FI" b="1"/>
              <a:t>sekajäte</a:t>
            </a:r>
          </a:p>
          <a:p>
            <a:r>
              <a:rPr lang="fi-FI"/>
              <a:t>Palautuspullot: </a:t>
            </a:r>
            <a:r>
              <a:rPr lang="fi-FI" b="1"/>
              <a:t>kauppaan</a:t>
            </a:r>
            <a:r>
              <a:rPr lang="fi-FI"/>
              <a:t> </a:t>
            </a:r>
          </a:p>
          <a:p>
            <a:r>
              <a:rPr lang="fi-FI"/>
              <a:t>Silmälasit: </a:t>
            </a:r>
            <a:r>
              <a:rPr lang="fi-FI" b="1"/>
              <a:t>silmälasiliikkeisiin; rikkinäiset sekajätteeseen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61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altLang="fi-FI" b="1" kern="1200">
                <a:latin typeface="+mj-lt"/>
                <a:ea typeface="+mj-ea"/>
                <a:cs typeface="+mj-cs"/>
              </a:rPr>
              <a:t>Metalli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2800" b="1" i="0"/>
              <a:t>Kaikki metalli: </a:t>
            </a:r>
            <a:r>
              <a:rPr lang="fi-FI" sz="2800" b="0" i="0"/>
              <a:t>keittiövälineet ja astiat, säilyke- ja juomatölkit, tyhjät maalipurkit ja aerosolipullot, työkalut, ruuvit, lukot yms.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2800"/>
              <a:t>Korkit ja kannet saa sisältää muovitiivisteen </a:t>
            </a:r>
            <a:endParaRPr lang="fi-FI" sz="2800" b="0" i="0"/>
          </a:p>
          <a:p>
            <a:pPr>
              <a:buFont typeface="Arial" panose="020B0604020202020204" pitchFamily="34" charset="0"/>
              <a:buChar char="•"/>
              <a:defRPr/>
            </a:pPr>
            <a:endParaRPr lang="fi-FI" sz="2800" b="0" i="0"/>
          </a:p>
          <a:p>
            <a:pPr>
              <a:buFont typeface="Arial" panose="020B0604020202020204" pitchFamily="34" charset="0"/>
              <a:buChar char="•"/>
              <a:defRPr/>
            </a:pPr>
            <a:endParaRPr lang="fi-FI" sz="2800" b="0" i="0"/>
          </a:p>
          <a:p>
            <a:pPr>
              <a:buFont typeface="Arial" panose="020B0604020202020204" pitchFamily="34" charset="0"/>
              <a:buChar char="•"/>
              <a:defRPr/>
            </a:pPr>
            <a:endParaRPr lang="fi-FI" sz="2800" b="0" i="0"/>
          </a:p>
        </p:txBody>
      </p:sp>
      <p:pic>
        <p:nvPicPr>
          <p:cNvPr id="5" name="Picture 4" descr="metall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8557" r="5402" b="2734"/>
          <a:stretch/>
        </p:blipFill>
        <p:spPr bwMode="auto">
          <a:xfrm>
            <a:off x="4726271" y="1600200"/>
            <a:ext cx="3882458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2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altLang="fi-FI" b="1" kern="1200">
                <a:latin typeface="+mj-lt"/>
                <a:ea typeface="+mj-ea"/>
                <a:cs typeface="+mj-cs"/>
              </a:rPr>
              <a:t>Biojäte</a:t>
            </a:r>
          </a:p>
        </p:txBody>
      </p:sp>
      <p:pic>
        <p:nvPicPr>
          <p:cNvPr id="3" name="Picture 4" descr="b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2812" b="4174"/>
          <a:stretch/>
        </p:blipFill>
        <p:spPr bwMode="auto">
          <a:xfrm rot="21600000">
            <a:off x="207328" y="1165936"/>
            <a:ext cx="438045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Arial" panose="020B0604020202020204" pitchFamily="34" charset="0"/>
              <a:buNone/>
            </a:pPr>
            <a:r>
              <a:rPr lang="fi-FI">
                <a:latin typeface="+mn-lt"/>
              </a:rPr>
              <a:t>Biojäteastiaan sopii kaikki eloperäinen eli maatuva aines, esimerkiksi:</a:t>
            </a:r>
            <a:endParaRPr lang="fi-FI" altLang="fi-FI" b="0" i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fi-FI" altLang="fi-FI" b="0" i="0">
                <a:latin typeface="+mn-lt"/>
              </a:rPr>
              <a:t>Ruuan tähteet, munankuoret, pilaantuneet elintarvikkeet, teepussit, kahvinsuodattimet,</a:t>
            </a:r>
          </a:p>
          <a:p>
            <a:pPr marL="342900" indent="-342900" eaLnBrk="1" hangingPunct="1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fi-FI" altLang="fi-FI">
                <a:latin typeface="+mn-lt"/>
              </a:rPr>
              <a:t>Ei nesteitä</a:t>
            </a:r>
          </a:p>
          <a:p>
            <a:pPr marL="342900" indent="-342900" eaLnBrk="1" hangingPunct="1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endParaRPr lang="fi-FI" altLang="fi-FI" b="0" i="0">
              <a:latin typeface="+mn-lt"/>
            </a:endParaRPr>
          </a:p>
          <a:p>
            <a:pPr eaLnBrk="1" hangingPunct="1">
              <a:lnSpc>
                <a:spcPct val="90000"/>
              </a:lnSpc>
              <a:buSzTx/>
              <a:buFont typeface="Arial" panose="020B0604020202020204" pitchFamily="34" charset="0"/>
              <a:buNone/>
            </a:pPr>
            <a:r>
              <a:rPr lang="fi-FI" altLang="fi-FI" b="1" i="0">
                <a:latin typeface="+mn-lt"/>
              </a:rPr>
              <a:t>Biojäte erilliskerätään tai kompostoidaan</a:t>
            </a:r>
            <a:endParaRPr lang="fi-FI" altLang="fi-FI" b="1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687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avoin, kohteet, kotitalouskoneet, muovi&#10;&#10;Kuvaus luotu automaattisesti">
            <a:extLst>
              <a:ext uri="{FF2B5EF4-FFF2-40B4-BE49-F238E27FC236}">
                <a16:creationId xmlns:a16="http://schemas.microsoft.com/office/drawing/2014/main" id="{8C9A0F1C-FF7F-4B30-81C4-C5E3269B7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3" y="2424310"/>
            <a:ext cx="4935987" cy="4451445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2395476" y="332656"/>
            <a:ext cx="4353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4400" b="1" dirty="0"/>
              <a:t>Muovipakkaukset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95534" y="1268760"/>
            <a:ext cx="7848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Muovipakkaus on myytävän tuotteen pakkaamiseen käytetty muovinen rasia, kääre, pussi tms. </a:t>
            </a:r>
          </a:p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elintarvikkeiden muoviset pakkaukset, kuten karkkipussit, jogurttipurkit ja voirasiat sekä leikkele-, juusto- ja valmisruokapakkaukset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pesuaine-, saippua- ja shampoopullot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muovikassit, -pussit ja -kääreet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styroksipakkaukset</a:t>
            </a: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B7F09AE-9BF8-4620-98AD-2E9E52493725}"/>
              </a:ext>
            </a:extLst>
          </p:cNvPr>
          <p:cNvSpPr txBox="1"/>
          <p:nvPr/>
        </p:nvSpPr>
        <p:spPr>
          <a:xfrm>
            <a:off x="314643" y="3663022"/>
            <a:ext cx="38844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Huuhtele ja ravistele kuivaksi. Irrota korkit ja kannet ja laita ne irrallisina keräykseen. </a:t>
            </a:r>
          </a:p>
          <a:p>
            <a:endParaRPr lang="fi-FI" dirty="0"/>
          </a:p>
          <a:p>
            <a:r>
              <a:rPr lang="fi-FI" dirty="0"/>
              <a:t>Laita vaikeasti puhdistettavat pakkaukset suoraan sekajätteeseen. </a:t>
            </a:r>
          </a:p>
          <a:p>
            <a:endParaRPr lang="fi-FI" dirty="0"/>
          </a:p>
          <a:p>
            <a:r>
              <a:rPr lang="fi-FI" dirty="0"/>
              <a:t>Keräykseen ei saa laittaa PVC-muovia (materiaalimerkintä 3, 03 tai PVC)</a:t>
            </a:r>
            <a:endParaRPr lang="fi-FI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27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i-FI" sz="4400" b="1" kern="1200" dirty="0">
                <a:latin typeface="+mj-lt"/>
                <a:ea typeface="+mj-ea"/>
                <a:cs typeface="+mj-cs"/>
              </a:rPr>
              <a:t>Sähkölaiteromu (SER)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2800"/>
              <a:t>Kännykkä, tietokone, näyttö, tulostin, televisio, imuri, pyykinpesukone, hiustenkuivain, kiharrin…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2800"/>
              <a:t>Palautetaan sähkölaitteita myyviin liikkeisiin tai SER-keräyspisteeseen</a:t>
            </a:r>
          </a:p>
        </p:txBody>
      </p:sp>
      <p:pic>
        <p:nvPicPr>
          <p:cNvPr id="5" name="Kuva 4" descr="Kuva, joka sisältää kohteen sisä, kohteet, tietokone, useita&#10;&#10;Kuvaus luotu automaattisesti">
            <a:extLst>
              <a:ext uri="{FF2B5EF4-FFF2-40B4-BE49-F238E27FC236}">
                <a16:creationId xmlns:a16="http://schemas.microsoft.com/office/drawing/2014/main" id="{CB9E99B2-13D2-4C4C-8C96-11E70F699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5" y="1600200"/>
            <a:ext cx="380180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59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altLang="fi-FI" b="1" kern="1200">
                <a:latin typeface="+mj-lt"/>
                <a:ea typeface="+mj-ea"/>
                <a:cs typeface="+mj-cs"/>
              </a:rPr>
              <a:t>Sekajäte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39FB12-0182-4731-9DB0-47D6E3656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5" y="1600200"/>
            <a:ext cx="3711289" cy="4525963"/>
          </a:xfrm>
          <a:prstGeom prst="rect">
            <a:avLst/>
          </a:prstGeom>
          <a:noFill/>
        </p:spPr>
      </p:pic>
      <p:sp>
        <p:nvSpPr>
          <p:cNvPr id="5" name="Suorakulmio 4"/>
          <p:cNvSpPr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fi-FI" sz="2800" b="1" dirty="0"/>
              <a:t>Muihin jätejakeisiin kelpaamaton jäte.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endParaRPr lang="fi-FI" sz="2800" b="1" dirty="0"/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fi-FI" altLang="fi-FI" sz="2800" dirty="0"/>
              <a:t>Viedään käsittelylaitokselle poltettavaksi.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fi-FI" altLang="fi-FI" sz="2800" dirty="0"/>
              <a:t>VAIN ne jätteet, jotka eivät kelpaa kierrätettäväksi tai hyödynnettäväksi.</a:t>
            </a:r>
          </a:p>
        </p:txBody>
      </p:sp>
    </p:spTree>
    <p:extLst>
      <p:ext uri="{BB962C8B-B14F-4D97-AF65-F5344CB8AC3E}">
        <p14:creationId xmlns:p14="http://schemas.microsoft.com/office/powerpoint/2010/main" val="391608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, kohteet, avoin, sotkuinen&#10;&#10;Kuvaus luotu automaattisesti">
            <a:extLst>
              <a:ext uri="{FF2B5EF4-FFF2-40B4-BE49-F238E27FC236}">
                <a16:creationId xmlns:a16="http://schemas.microsoft.com/office/drawing/2014/main" id="{9464A2D3-20C7-4B4C-B47E-C79E46B4E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84984"/>
            <a:ext cx="2496998" cy="223224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143009" y="292531"/>
            <a:ext cx="4728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/>
              <a:t>Vaarallinen jäte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7503" y="1092805"/>
            <a:ext cx="8903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Voimakkaat pesuaineet,  jäteöljy  ja -suodattimet, bensa, maalit, liimat ja lakat, liuottimet, aerosolipakkaukset (esim. sprayt), hajuvedet, kynsilakat, hyttysmyrkky, akut yms. vaarallisten jätteiden vastaanottopaikkoihin ja keräysautolle.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Paristot:  kauppoihin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Lääkkeet: apteekkeihin</a:t>
            </a:r>
          </a:p>
        </p:txBody>
      </p:sp>
      <p:pic>
        <p:nvPicPr>
          <p:cNvPr id="3092" name="Picture 20" descr="P:\Ympäristönsuojelu\Jatehuollon_suunn_ja_neuv\Kuvat_ja_kartat\Vaaranmerkit\uudet\Haitallinen ärsyttävä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56" y="4564785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P:\Ympäristönsuojelu\Jatehuollon_suunn_ja_neuv\Kuvat_ja_kartat\Vaaranmerkit\uudet\Hapettav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11" y="4564786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:\Ympäristönsuojelu\Jatehuollon_suunn_ja_neuv\Kuvat_ja_kartat\Vaaranmerkit\uudet\Paineen alaiset kaasu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12" y="4564786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P:\Ympäristönsuojelu\Jatehuollon_suunn_ja_neuv\Kuvat_ja_kartat\Vaaranmerkit\uudet\Räjähtävä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45" y="5413215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:\Ympäristönsuojelu\Jatehuollon_suunn_ja_neuv\Kuvat_ja_kartat\Vaaranmerkit\uudet\Syttyvä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60" y="5413214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:\Ympäristönsuojelu\Jatehuollon_suunn_ja_neuv\Kuvat_ja_kartat\Vaaranmerkit\uudet\Syövyttävä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75" y="5413214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:\Ympäristönsuojelu\Jatehuollon_suunn_ja_neuv\Kuvat_ja_kartat\Vaaranmerkit\uudet\Vakava terveysvaara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90" y="5413213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P:\Ympäristönsuojelu\Jatehuollon_suunn_ja_neuv\Kuvat_ja_kartat\Vaaranmerkit\uudet\Välittömästi myrkyllinen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19" y="5413214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P:\Ympäristönsuojelu\Jatehuollon_suunn_ja_neuv\Kuvat_ja_kartat\Vaaranmerkit\uudet\Ympäristölle vaarallinen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4" y="5413214"/>
            <a:ext cx="1444785" cy="1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4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EEB8C62-331B-4484-90F9-2BB8057C9B53}"/>
              </a:ext>
            </a:extLst>
          </p:cNvPr>
          <p:cNvSpPr txBox="1"/>
          <p:nvPr/>
        </p:nvSpPr>
        <p:spPr>
          <a:xfrm>
            <a:off x="457200" y="1600200"/>
            <a:ext cx="8229600" cy="37449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fi-FI" sz="2400" dirty="0" err="1"/>
              <a:t>Jätevaakun</a:t>
            </a:r>
            <a:r>
              <a:rPr lang="fi-FI" sz="2400" dirty="0"/>
              <a:t> lajitteluopas kotitalouksille: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fi-FI" sz="2400" dirty="0">
                <a:hlinkClick r:id="rId2"/>
              </a:rPr>
              <a:t>www.pori.fi/sites/default/files/atoms/files/jatevaakun_lajitteluopas_2020_nettiin.pdf</a:t>
            </a:r>
            <a:r>
              <a:rPr lang="fi-FI" sz="2400" dirty="0"/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endParaRPr lang="fi-FI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400" dirty="0"/>
              <a:t>Lähteet: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400" dirty="0">
                <a:hlinkClick r:id="rId3"/>
              </a:rPr>
              <a:t>www.pori.fi/lajittelu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9489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51521" y="1124744"/>
            <a:ext cx="8712968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dirty="0"/>
              <a:t>Suomalainen: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Käyttää luonnonvaroja kaksi kertaa enemmän kuin eurooppalainen keskimäärin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Tuottaa jätettä 290kg/vuodessa per henkilö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359535" y="188640"/>
            <a:ext cx="4424929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Kulutus Suomessa</a:t>
            </a:r>
          </a:p>
        </p:txBody>
      </p:sp>
    </p:spTree>
    <p:extLst>
      <p:ext uri="{BB962C8B-B14F-4D97-AF65-F5344CB8AC3E}">
        <p14:creationId xmlns:p14="http://schemas.microsoft.com/office/powerpoint/2010/main" val="31000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tsikko 1"/>
          <p:cNvSpPr txBox="1">
            <a:spLocks/>
          </p:cNvSpPr>
          <p:nvPr/>
        </p:nvSpPr>
        <p:spPr>
          <a:xfrm>
            <a:off x="107504" y="138336"/>
            <a:ext cx="8856984" cy="91440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b="1" dirty="0"/>
              <a:t>Kestävä kulutus </a:t>
            </a:r>
            <a:r>
              <a:rPr lang="fi-FI" altLang="fi-FI" sz="4000" b="1" dirty="0"/>
              <a:t>– ratkaisu ongelmaan?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48850" y="1124744"/>
            <a:ext cx="8046300" cy="452431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Kuluttaa vähemmän raaka-aineita ja energiaa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Perustuu uusiutuviin energialähteisiin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Aiheuttaa mahdollisimman vähän päästöjä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Synnyttää vähemmän jätteitä ja ne voidaan kierrättää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On turvallista tuottajille, kuluttajille ja ympäristölle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Ottaa huomioon kehitysmaiden ja tulevien sukupolvien tarpeet</a:t>
            </a:r>
          </a:p>
        </p:txBody>
      </p:sp>
    </p:spTree>
    <p:extLst>
      <p:ext uri="{BB962C8B-B14F-4D97-AF65-F5344CB8AC3E}">
        <p14:creationId xmlns:p14="http://schemas.microsoft.com/office/powerpoint/2010/main" val="209566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 txBox="1">
            <a:spLocks/>
          </p:cNvSpPr>
          <p:nvPr/>
        </p:nvSpPr>
        <p:spPr>
          <a:xfrm>
            <a:off x="107504" y="188640"/>
            <a:ext cx="8928992" cy="91440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b="1" dirty="0"/>
              <a:t>Ekotehokkuus</a:t>
            </a:r>
            <a:r>
              <a:rPr lang="fi-FI" altLang="fi-FI" dirty="0"/>
              <a:t>: vähemmällä enemmän</a:t>
            </a:r>
            <a:br>
              <a:rPr lang="fi-FI" altLang="fi-FI" dirty="0"/>
            </a:br>
            <a:endParaRPr lang="fi-FI" altLang="fi-FI" dirty="0"/>
          </a:p>
        </p:txBody>
      </p:sp>
      <p:sp>
        <p:nvSpPr>
          <p:cNvPr id="3" name="Sisällön paikkamerkki 3"/>
          <p:cNvSpPr txBox="1">
            <a:spLocks/>
          </p:cNvSpPr>
          <p:nvPr/>
        </p:nvSpPr>
        <p:spPr>
          <a:xfrm>
            <a:off x="611560" y="4437112"/>
            <a:ext cx="8136904" cy="223224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i-FI" sz="3200" b="0" i="0" kern="0" dirty="0"/>
              <a:t>Kertakäyttöisyys 	</a:t>
            </a:r>
            <a:r>
              <a:rPr lang="fi-FI" sz="3200" b="0" i="0" kern="0" dirty="0">
                <a:sym typeface="Wingdings" pitchFamily="2" charset="2"/>
              </a:rPr>
              <a:t> 	kestävyys</a:t>
            </a:r>
            <a:endParaRPr lang="fi-FI" sz="3200" b="0" i="0" kern="0" dirty="0"/>
          </a:p>
          <a:p>
            <a:pPr marL="0" indent="0">
              <a:buFontTx/>
              <a:buNone/>
              <a:defRPr/>
            </a:pPr>
            <a:r>
              <a:rPr lang="fi-FI" sz="3200" b="0" i="0" kern="0" dirty="0"/>
              <a:t>Määrä 			</a:t>
            </a:r>
            <a:r>
              <a:rPr lang="fi-FI" sz="3200" b="0" i="0" kern="0" dirty="0">
                <a:sym typeface="Wingdings" pitchFamily="2" charset="2"/>
              </a:rPr>
              <a:t> 	laatu</a:t>
            </a:r>
            <a:endParaRPr lang="fi-FI" sz="3200" b="0" i="0" kern="0" dirty="0"/>
          </a:p>
          <a:p>
            <a:pPr marL="0" indent="0">
              <a:buFontTx/>
              <a:buNone/>
              <a:defRPr/>
            </a:pPr>
            <a:r>
              <a:rPr lang="fi-FI" sz="3200" b="0" i="0" kern="0" dirty="0"/>
              <a:t>Tavara 			</a:t>
            </a:r>
            <a:r>
              <a:rPr lang="fi-FI" sz="3200" b="0" i="0" kern="0" dirty="0">
                <a:sym typeface="Wingdings" pitchFamily="2" charset="2"/>
              </a:rPr>
              <a:t> 	palvelu</a:t>
            </a:r>
            <a:endParaRPr lang="fi-FI" sz="3200" b="0" i="0" kern="0" dirty="0"/>
          </a:p>
          <a:p>
            <a:pPr marL="0" indent="0">
              <a:buFontTx/>
              <a:buNone/>
              <a:defRPr/>
            </a:pPr>
            <a:r>
              <a:rPr lang="fi-FI" sz="3200" b="0" i="0" kern="0" dirty="0"/>
              <a:t>Yltäkylläisyys 	 	</a:t>
            </a:r>
            <a:r>
              <a:rPr lang="fi-FI" sz="3200" b="0" i="0" kern="0" dirty="0">
                <a:sym typeface="Wingdings" pitchFamily="2" charset="2"/>
              </a:rPr>
              <a:t> 	kohtuus</a:t>
            </a:r>
            <a:endParaRPr lang="fi-FI" sz="3200" b="0" i="0" kern="0" dirty="0"/>
          </a:p>
          <a:p>
            <a:pPr>
              <a:defRPr/>
            </a:pPr>
            <a:endParaRPr lang="fi-FI" sz="3200" b="0" i="0" kern="0" cap="all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251520" y="1447800"/>
            <a:ext cx="8640960" cy="226923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i-FI" dirty="0"/>
              <a:t>1. Tuotteet tuotetaan ympäristöystävällisesti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2. Tuotteita käytetään mahdollisimman tehokkaasti ja pitkään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3. Tuotteita ei käytetä turhaan</a:t>
            </a:r>
          </a:p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132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36323" y="527293"/>
            <a:ext cx="2808287" cy="4319587"/>
          </a:xfrm>
          <a:prstGeom prst="can">
            <a:avLst>
              <a:gd name="adj" fmla="val 3845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KODIN KAIKKI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JÄTTEET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21160008">
            <a:off x="4597842" y="796599"/>
            <a:ext cx="1683955" cy="2133259"/>
          </a:xfrm>
          <a:prstGeom prst="can">
            <a:avLst>
              <a:gd name="adj" fmla="val 306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223133">
            <a:off x="6205955" y="447901"/>
            <a:ext cx="1987372" cy="205315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307235" y="2234292"/>
            <a:ext cx="1425809" cy="1862775"/>
          </a:xfrm>
          <a:prstGeom prst="can">
            <a:avLst>
              <a:gd name="adj" fmla="val 3929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815186" y="2036353"/>
            <a:ext cx="1319720" cy="1659590"/>
          </a:xfrm>
          <a:prstGeom prst="can">
            <a:avLst>
              <a:gd name="adj" fmla="val 3752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LASI-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PAKKAUKSET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59528">
            <a:off x="5030018" y="3352470"/>
            <a:ext cx="1572970" cy="1185919"/>
          </a:xfrm>
          <a:prstGeom prst="can">
            <a:avLst>
              <a:gd name="adj" fmla="val 2681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fi-FI" altLang="fi-FI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219294">
            <a:off x="6713916" y="4835569"/>
            <a:ext cx="1059775" cy="1579562"/>
          </a:xfrm>
          <a:prstGeom prst="can">
            <a:avLst>
              <a:gd name="adj" fmla="val 3898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fi-FI" altLang="fi-FI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Kulmayhdysviiva 21"/>
          <p:cNvCxnSpPr/>
          <p:nvPr/>
        </p:nvCxnSpPr>
        <p:spPr>
          <a:xfrm flipV="1">
            <a:off x="3365440" y="2687086"/>
            <a:ext cx="70910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ulmayhdysviiva 25"/>
          <p:cNvCxnSpPr/>
          <p:nvPr/>
        </p:nvCxnSpPr>
        <p:spPr>
          <a:xfrm>
            <a:off x="3022096" y="2684697"/>
            <a:ext cx="3328281" cy="3053286"/>
          </a:xfrm>
          <a:prstGeom prst="bentConnector3">
            <a:avLst>
              <a:gd name="adj1" fmla="val 1618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/>
        </p:nvSpPr>
        <p:spPr>
          <a:xfrm>
            <a:off x="59444" y="5757135"/>
            <a:ext cx="6887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/>
              <a:t>Lajittelun jälkeen jäljelle jää vain </a:t>
            </a:r>
            <a:r>
              <a:rPr lang="fi-FI" sz="3200" b="1" dirty="0"/>
              <a:t>sekajäte</a:t>
            </a:r>
            <a:r>
              <a:rPr lang="fi-FI" sz="3200" dirty="0"/>
              <a:t>, joka viedään esim. polttoon</a:t>
            </a:r>
          </a:p>
        </p:txBody>
      </p:sp>
      <p:sp>
        <p:nvSpPr>
          <p:cNvPr id="45" name="Suorakulmio 44"/>
          <p:cNvSpPr/>
          <p:nvPr/>
        </p:nvSpPr>
        <p:spPr>
          <a:xfrm>
            <a:off x="467545" y="800096"/>
            <a:ext cx="2122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290 </a:t>
            </a:r>
            <a:r>
              <a:rPr lang="fi-FI" sz="2800" dirty="0" err="1"/>
              <a:t>kg/hlö/v</a:t>
            </a:r>
            <a:endParaRPr lang="fi-FI" sz="2800" dirty="0"/>
          </a:p>
        </p:txBody>
      </p:sp>
      <p:sp>
        <p:nvSpPr>
          <p:cNvPr id="46" name="Suorakulmio 45"/>
          <p:cNvSpPr/>
          <p:nvPr/>
        </p:nvSpPr>
        <p:spPr>
          <a:xfrm rot="21189807">
            <a:off x="5146056" y="1553116"/>
            <a:ext cx="871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BIO</a:t>
            </a:r>
          </a:p>
        </p:txBody>
      </p:sp>
      <p:sp>
        <p:nvSpPr>
          <p:cNvPr id="47" name="Suorakulmio 46"/>
          <p:cNvSpPr/>
          <p:nvPr/>
        </p:nvSpPr>
        <p:spPr>
          <a:xfrm rot="224500">
            <a:off x="6377294" y="996483"/>
            <a:ext cx="1828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MUOVIPAK-KAUKSET</a:t>
            </a:r>
            <a:endParaRPr lang="fi-FI" sz="2800" dirty="0"/>
          </a:p>
        </p:txBody>
      </p:sp>
      <p:sp>
        <p:nvSpPr>
          <p:cNvPr id="48" name="Suorakulmio 47"/>
          <p:cNvSpPr/>
          <p:nvPr/>
        </p:nvSpPr>
        <p:spPr>
          <a:xfrm>
            <a:off x="4376255" y="2875002"/>
            <a:ext cx="1356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METAL-LI</a:t>
            </a:r>
          </a:p>
        </p:txBody>
      </p:sp>
      <p:sp>
        <p:nvSpPr>
          <p:cNvPr id="49" name="Suorakulmio 48"/>
          <p:cNvSpPr/>
          <p:nvPr/>
        </p:nvSpPr>
        <p:spPr>
          <a:xfrm>
            <a:off x="5146056" y="3641912"/>
            <a:ext cx="1422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/>
              <a:t>VAAR.</a:t>
            </a:r>
          </a:p>
          <a:p>
            <a:pPr algn="ctr"/>
            <a:r>
              <a:rPr lang="fi-FI" sz="2800" dirty="0"/>
              <a:t>JÄTTEET</a:t>
            </a:r>
          </a:p>
        </p:txBody>
      </p:sp>
      <p:sp>
        <p:nvSpPr>
          <p:cNvPr id="51" name="Suorakulmio 50"/>
          <p:cNvSpPr/>
          <p:nvPr/>
        </p:nvSpPr>
        <p:spPr>
          <a:xfrm rot="189425">
            <a:off x="6770316" y="5414817"/>
            <a:ext cx="1124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SEKA-</a:t>
            </a:r>
          </a:p>
          <a:p>
            <a:r>
              <a:rPr lang="fi-FI" sz="2800" dirty="0"/>
              <a:t>JÄTE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047549" y="1540543"/>
            <a:ext cx="2106039" cy="2142828"/>
          </a:xfrm>
          <a:prstGeom prst="can">
            <a:avLst>
              <a:gd name="adj" fmla="val 3752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fi-FI" altLang="fi-FI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PAPERI JA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KARTONKI-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PAKKAUKSET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259528">
            <a:off x="6535341" y="3359840"/>
            <a:ext cx="1070382" cy="1185919"/>
          </a:xfrm>
          <a:prstGeom prst="can">
            <a:avLst>
              <a:gd name="adj" fmla="val 2681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fi-FI" altLang="fi-FI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uorakulmio 49"/>
          <p:cNvSpPr/>
          <p:nvPr/>
        </p:nvSpPr>
        <p:spPr>
          <a:xfrm>
            <a:off x="6709958" y="3794332"/>
            <a:ext cx="913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SER</a:t>
            </a:r>
          </a:p>
        </p:txBody>
      </p:sp>
    </p:spTree>
    <p:extLst>
      <p:ext uri="{BB962C8B-B14F-4D97-AF65-F5344CB8AC3E}">
        <p14:creationId xmlns:p14="http://schemas.microsoft.com/office/powerpoint/2010/main" val="218469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892213" y="0"/>
            <a:ext cx="335957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Lajittelemalla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835696" y="790537"/>
            <a:ext cx="6230762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Säästät luonnonvaroja ja rahaa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Suojelet ilmastoa ja ympäristöä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Ei täytetä maapalloa roskilla</a:t>
            </a:r>
          </a:p>
        </p:txBody>
      </p:sp>
    </p:spTree>
    <p:extLst>
      <p:ext uri="{BB962C8B-B14F-4D97-AF65-F5344CB8AC3E}">
        <p14:creationId xmlns:p14="http://schemas.microsoft.com/office/powerpoint/2010/main" val="227320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59770B7-0D0B-4FAB-83DE-57A7F1905F06}"/>
              </a:ext>
            </a:extLst>
          </p:cNvPr>
          <p:cNvSpPr txBox="1">
            <a:spLocks noChangeArrowheads="1"/>
          </p:cNvSpPr>
          <p:nvPr/>
        </p:nvSpPr>
        <p:spPr>
          <a:xfrm>
            <a:off x="521974" y="404664"/>
            <a:ext cx="3539058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600" b="1" dirty="0"/>
              <a:t>Paperi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7516DF-A8CB-46BD-9ED1-4E355BAFB608}"/>
              </a:ext>
            </a:extLst>
          </p:cNvPr>
          <p:cNvSpPr txBox="1">
            <a:spLocks noChangeArrowheads="1"/>
          </p:cNvSpPr>
          <p:nvPr/>
        </p:nvSpPr>
        <p:spPr>
          <a:xfrm>
            <a:off x="4506905" y="404664"/>
            <a:ext cx="4403154" cy="6983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600" b="1" dirty="0"/>
              <a:t>Kartonkipakkaukset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96A159-1483-47C7-B568-745332824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72204"/>
            <a:ext cx="3388062" cy="4077072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275559A-C21C-4786-BC14-36F9F9BDF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3" y="1472204"/>
            <a:ext cx="3631380" cy="4254328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FE854E3C-F0B6-4792-B0A0-855CC526ECD8}"/>
              </a:ext>
            </a:extLst>
          </p:cNvPr>
          <p:cNvCxnSpPr>
            <a:cxnSpLocks/>
          </p:cNvCxnSpPr>
          <p:nvPr/>
        </p:nvCxnSpPr>
        <p:spPr>
          <a:xfrm>
            <a:off x="4355976" y="1103040"/>
            <a:ext cx="0" cy="5168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B601AEB-0A3F-4CA4-B458-4FE2A348DDB7}"/>
              </a:ext>
            </a:extLst>
          </p:cNvPr>
          <p:cNvSpPr/>
          <p:nvPr/>
        </p:nvSpPr>
        <p:spPr>
          <a:xfrm>
            <a:off x="370889" y="5726532"/>
            <a:ext cx="3539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latin typeface="+mj-lt"/>
              </a:rPr>
              <a:t>Kaikki postiluukusta jaettava paperi kelpaa paperinkeräykseen. Poista lehtien ja mainosten muovikääreet.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FD42326-F507-4AB3-8AC9-868FFAC1A76B}"/>
              </a:ext>
            </a:extLst>
          </p:cNvPr>
          <p:cNvSpPr/>
          <p:nvPr/>
        </p:nvSpPr>
        <p:spPr>
          <a:xfrm>
            <a:off x="4740590" y="5645123"/>
            <a:ext cx="4074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latin typeface="+mj-lt"/>
              </a:rPr>
              <a:t>Huuhtele ja valuta tölkit. Irrota muovikorkit. Litistä ja pakkaa tiiviisti kaikki pakkaukset, tölkit ja pahvilaatikot. Tölkkien muovikorkit lajitellaan muovipakkauksiin. </a:t>
            </a:r>
          </a:p>
        </p:txBody>
      </p:sp>
    </p:spTree>
    <p:extLst>
      <p:ext uri="{BB962C8B-B14F-4D97-AF65-F5344CB8AC3E}">
        <p14:creationId xmlns:p14="http://schemas.microsoft.com/office/powerpoint/2010/main" val="18336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altLang="fi-FI" b="1" kern="1200">
                <a:latin typeface="+mj-lt"/>
                <a:ea typeface="+mj-ea"/>
                <a:cs typeface="+mj-cs"/>
              </a:rPr>
              <a:t>Paperi, pahvi ja keräyskartonki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3200"/>
              <a:t>Säästä tilaa: litistä pahvilaatikot ja pakkaa sisäkkäin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3200"/>
              <a:t>Niittejä, liittimiä, tarroja tai kirjekuorien muovi-ikkunoita ei tarvitse poistaa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3200"/>
              <a:t>Noudata paperin, kartongin ja pahvin lajittelussa keräysastian ohjeita. Porin seudulla on myös yhteisastioita paperille ja kartongille.</a:t>
            </a:r>
            <a:endParaRPr lang="fi-FI" sz="3200" b="0" i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3200" b="0" i="0"/>
          </a:p>
        </p:txBody>
      </p:sp>
    </p:spTree>
    <p:extLst>
      <p:ext uri="{BB962C8B-B14F-4D97-AF65-F5344CB8AC3E}">
        <p14:creationId xmlns:p14="http://schemas.microsoft.com/office/powerpoint/2010/main" val="395628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altLang="fi-FI" sz="3700" b="1" kern="1200">
                <a:latin typeface="+mj-lt"/>
                <a:ea typeface="+mj-ea"/>
                <a:cs typeface="+mj-cs"/>
              </a:rPr>
              <a:t>Lasipakkaukset</a:t>
            </a:r>
            <a:br>
              <a:rPr lang="fi-FI" altLang="fi-FI" sz="3700" b="1" kern="1200">
                <a:latin typeface="+mj-lt"/>
                <a:ea typeface="+mj-ea"/>
                <a:cs typeface="+mj-cs"/>
              </a:rPr>
            </a:br>
            <a:endParaRPr lang="fi-FI" altLang="fi-FI" sz="3700" b="1" kern="1200">
              <a:latin typeface="+mj-lt"/>
              <a:ea typeface="+mj-ea"/>
              <a:cs typeface="+mj-cs"/>
            </a:endParaRPr>
          </a:p>
        </p:txBody>
      </p:sp>
      <p:pic>
        <p:nvPicPr>
          <p:cNvPr id="6" name="Kuva 5" descr="Kuva, joka sisältää kohteen pullo, vihannes, juoma, tarjotin&#10;&#10;Kuvaus luotu automaattisesti">
            <a:extLst>
              <a:ext uri="{FF2B5EF4-FFF2-40B4-BE49-F238E27FC236}">
                <a16:creationId xmlns:a16="http://schemas.microsoft.com/office/drawing/2014/main" id="{9A39D2DD-E67A-42F0-8B61-1D05B3A22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603"/>
            <a:ext cx="4038600" cy="4251157"/>
          </a:xfrm>
          <a:prstGeom prst="rect">
            <a:avLst/>
          </a:prstGeom>
          <a:noFill/>
        </p:spPr>
      </p:pic>
      <p:sp>
        <p:nvSpPr>
          <p:cNvPr id="4" name="Suorakulmio 1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 eaLnBrk="1" hangingPunct="1">
              <a:buSzTx/>
              <a:buFont typeface="Arial" panose="020B0604020202020204" pitchFamily="34" charset="0"/>
              <a:buChar char="•"/>
            </a:pPr>
            <a:r>
              <a:rPr lang="fi-FI" altLang="fi-FI" sz="2800">
                <a:latin typeface="+mn-lt"/>
              </a:rPr>
              <a:t>Kaikenväriset lasiset pullot ja purkit</a:t>
            </a:r>
          </a:p>
          <a:p>
            <a:pPr marL="457200" indent="-457200" eaLnBrk="1" hangingPunct="1">
              <a:buSzTx/>
              <a:buFont typeface="Arial" panose="020B0604020202020204" pitchFamily="34" charset="0"/>
              <a:buChar char="•"/>
            </a:pPr>
            <a:r>
              <a:rPr lang="fi-FI" altLang="fi-FI" sz="2800" b="0" i="0">
                <a:latin typeface="+mn-lt"/>
              </a:rPr>
              <a:t>Kannet ja korkit on poistettava</a:t>
            </a:r>
            <a:r>
              <a:rPr lang="fi-FI" altLang="fi-FI" sz="2800">
                <a:latin typeface="+mn-lt"/>
              </a:rPr>
              <a:t>, </a:t>
            </a:r>
            <a:r>
              <a:rPr lang="fi-FI" altLang="fi-FI" sz="2800" b="0" i="0">
                <a:latin typeface="+mn-lt"/>
              </a:rPr>
              <a:t>metalliset kaulusrenkaat ja etiketit saavat olla</a:t>
            </a:r>
          </a:p>
        </p:txBody>
      </p:sp>
    </p:spTree>
    <p:extLst>
      <p:ext uri="{BB962C8B-B14F-4D97-AF65-F5344CB8AC3E}">
        <p14:creationId xmlns:p14="http://schemas.microsoft.com/office/powerpoint/2010/main" val="94547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587</Words>
  <Application>Microsoft Office PowerPoint</Application>
  <PresentationFormat>Näytössä katseltava diaesitys (4:3)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Ei lasinkeräykseen: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Pepita Heurlin</dc:creator>
  <cp:lastModifiedBy>Teemu Uusi-Rasi</cp:lastModifiedBy>
  <cp:revision>2</cp:revision>
  <dcterms:created xsi:type="dcterms:W3CDTF">2021-05-20T13:12:38Z</dcterms:created>
  <dcterms:modified xsi:type="dcterms:W3CDTF">2022-11-01T09:01:05Z</dcterms:modified>
</cp:coreProperties>
</file>