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5" r:id="rId7"/>
    <p:sldId id="266" r:id="rId8"/>
    <p:sldId id="262" r:id="rId9"/>
    <p:sldId id="267" r:id="rId10"/>
    <p:sldId id="268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90" autoAdjust="0"/>
  </p:normalViewPr>
  <p:slideViewPr>
    <p:cSldViewPr>
      <p:cViewPr varScale="1">
        <p:scale>
          <a:sx n="73" d="100"/>
          <a:sy n="73" d="100"/>
        </p:scale>
        <p:origin x="146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D93E-076C-4241-AA0D-3004045095C8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676-D0BD-42FE-BFBD-01CFD69379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2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D93E-076C-4241-AA0D-3004045095C8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676-D0BD-42FE-BFBD-01CFD69379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86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D93E-076C-4241-AA0D-3004045095C8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676-D0BD-42FE-BFBD-01CFD69379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518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D93E-076C-4241-AA0D-3004045095C8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676-D0BD-42FE-BFBD-01CFD69379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376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D93E-076C-4241-AA0D-3004045095C8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676-D0BD-42FE-BFBD-01CFD69379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563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D93E-076C-4241-AA0D-3004045095C8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676-D0BD-42FE-BFBD-01CFD69379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99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D93E-076C-4241-AA0D-3004045095C8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676-D0BD-42FE-BFBD-01CFD69379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648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D93E-076C-4241-AA0D-3004045095C8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676-D0BD-42FE-BFBD-01CFD69379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63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D93E-076C-4241-AA0D-3004045095C8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676-D0BD-42FE-BFBD-01CFD69379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27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D93E-076C-4241-AA0D-3004045095C8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676-D0BD-42FE-BFBD-01CFD69379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060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D93E-076C-4241-AA0D-3004045095C8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676-D0BD-42FE-BFBD-01CFD69379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470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BD93E-076C-4241-AA0D-3004045095C8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40676-D0BD-42FE-BFBD-01CFD69379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206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ml.fi/ulkomaat/T%C3%A4llainen-on-kuuden-Ranskan-kokoinen-roskalautta-%E2%80%93-katso-video/25521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/>
          <p:cNvGrpSpPr/>
          <p:nvPr/>
        </p:nvGrpSpPr>
        <p:grpSpPr>
          <a:xfrm>
            <a:off x="1" y="1"/>
            <a:ext cx="9144000" cy="6858000"/>
            <a:chOff x="1" y="1"/>
            <a:chExt cx="9144000" cy="6858000"/>
          </a:xfrm>
        </p:grpSpPr>
        <p:pic>
          <p:nvPicPr>
            <p:cNvPr id="1026" name="Picture 2" descr="P:\Ympäristönsuojelu\PROJEKTIT\Mari 2016\Pori pictures\IMG_645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19"/>
            <a:stretch/>
          </p:blipFill>
          <p:spPr bwMode="auto">
            <a:xfrm>
              <a:off x="1" y="1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Suorakulmio 3"/>
            <p:cNvSpPr/>
            <p:nvPr/>
          </p:nvSpPr>
          <p:spPr>
            <a:xfrm>
              <a:off x="1583668" y="260648"/>
              <a:ext cx="5976664" cy="144655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fi-FI" sz="4400" b="1" dirty="0"/>
                <a:t>Kestävä ja vastuullinen vedenkulutus </a:t>
              </a:r>
            </a:p>
          </p:txBody>
        </p:sp>
        <p:sp>
          <p:nvSpPr>
            <p:cNvPr id="5" name="Tekstiruutu 4"/>
            <p:cNvSpPr txBox="1"/>
            <p:nvPr/>
          </p:nvSpPr>
          <p:spPr>
            <a:xfrm>
              <a:off x="71307" y="5780782"/>
              <a:ext cx="9001387" cy="107721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fi-FI" sz="3200" dirty="0"/>
                <a:t>Avainsanat: vesi luonnonvarana, roskaantuminen, rehevöityminen, saastuminen, piilovesi, vesijalanjälki</a:t>
              </a:r>
            </a:p>
          </p:txBody>
        </p:sp>
      </p:grp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227" y="260648"/>
            <a:ext cx="981541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6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r="9699"/>
          <a:stretch/>
        </p:blipFill>
        <p:spPr bwMode="auto">
          <a:xfrm rot="10800000">
            <a:off x="-1" y="-269876"/>
            <a:ext cx="9143999" cy="712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179512" y="742057"/>
            <a:ext cx="8784976" cy="4031873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fi-FI" sz="3200" dirty="0"/>
              <a:t>Kuinka paljon henkilö tai valtio kuluttaa vesivaroja kaikkien kuluttamiensa hyödykkeiden myötä (vettä/kuluttaja/vuosi)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Juoma- ja talousvesi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Piilovesi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Teollisuuden prosesseissa tuotteiden tuottamiseen kuluva vesi</a:t>
            </a:r>
          </a:p>
          <a:p>
            <a:endParaRPr lang="fi-FI" sz="3200" dirty="0"/>
          </a:p>
        </p:txBody>
      </p:sp>
      <p:sp>
        <p:nvSpPr>
          <p:cNvPr id="3" name="Suorakulmio 2"/>
          <p:cNvSpPr/>
          <p:nvPr/>
        </p:nvSpPr>
        <p:spPr>
          <a:xfrm>
            <a:off x="2948030" y="-171400"/>
            <a:ext cx="3247940" cy="769441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/>
            <a:r>
              <a:rPr lang="fi-FI" sz="4400" b="1" dirty="0"/>
              <a:t>Vesijalanjälki</a:t>
            </a:r>
          </a:p>
        </p:txBody>
      </p:sp>
    </p:spTree>
    <p:extLst>
      <p:ext uri="{BB962C8B-B14F-4D97-AF65-F5344CB8AC3E}">
        <p14:creationId xmlns:p14="http://schemas.microsoft.com/office/powerpoint/2010/main" val="29762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Ympäristönsuojelu\PROJEKTIT\Mari 2016\Pori pictures\IMG_64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4"/>
          <a:stretch/>
        </p:blipFill>
        <p:spPr bwMode="auto">
          <a:xfrm>
            <a:off x="-8741" y="-29471"/>
            <a:ext cx="9152741" cy="688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575556" y="1268760"/>
            <a:ext cx="7992888" cy="4031873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3200" b="1" dirty="0"/>
              <a:t>Vesi on elinehto: </a:t>
            </a:r>
            <a:r>
              <a:rPr lang="fi-FI" sz="3200" dirty="0"/>
              <a:t>ihmisille ja muille eläimille, kasveille, ekosysteemeille, ilmastolle ym.</a:t>
            </a:r>
          </a:p>
          <a:p>
            <a:endParaRPr lang="fi-FI" sz="3200" dirty="0"/>
          </a:p>
          <a:p>
            <a:r>
              <a:rPr lang="fi-FI" sz="3200" b="1" dirty="0"/>
              <a:t>Vesi uusiutuu: </a:t>
            </a:r>
            <a:r>
              <a:rPr lang="fi-FI" sz="3200" dirty="0"/>
              <a:t>mutta sitä on rajallisesti ja se on jakautunut epätasaisesti</a:t>
            </a:r>
          </a:p>
          <a:p>
            <a:endParaRPr lang="fi-FI" sz="3200" dirty="0"/>
          </a:p>
          <a:p>
            <a:r>
              <a:rPr lang="fi-FI" sz="3200" b="1" dirty="0"/>
              <a:t>Vesiä uhkaa: </a:t>
            </a:r>
            <a:r>
              <a:rPr lang="fi-FI" sz="3200" dirty="0"/>
              <a:t>ylikulutus, saastuminen ja rehevöityminen</a:t>
            </a:r>
          </a:p>
        </p:txBody>
      </p:sp>
      <p:sp>
        <p:nvSpPr>
          <p:cNvPr id="5" name="Suorakulmio 4"/>
          <p:cNvSpPr/>
          <p:nvPr/>
        </p:nvSpPr>
        <p:spPr>
          <a:xfrm>
            <a:off x="3163473" y="116632"/>
            <a:ext cx="2808311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fi-FI" sz="4400" b="1" dirty="0"/>
              <a:t>Vesi H₂O</a:t>
            </a:r>
          </a:p>
        </p:txBody>
      </p:sp>
    </p:spTree>
    <p:extLst>
      <p:ext uri="{BB962C8B-B14F-4D97-AF65-F5344CB8AC3E}">
        <p14:creationId xmlns:p14="http://schemas.microsoft.com/office/powerpoint/2010/main" val="327413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Ympäristönsuojelu\PROJEKTIT\Mari 2016\Pori pictures\IMG_64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4"/>
          <a:stretch/>
        </p:blipFill>
        <p:spPr bwMode="auto">
          <a:xfrm>
            <a:off x="-8741" y="-29471"/>
            <a:ext cx="9152741" cy="688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215516" y="1052736"/>
            <a:ext cx="8712968" cy="4031873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3200" b="1" dirty="0"/>
              <a:t>Noin 70 % maapallon pinta-alasta on vettä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97 % suolaista merivettä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3 % ”makeaa” eli suolatonta vettä, joka kelpaa juotavaksi ja kasteluun </a:t>
            </a:r>
          </a:p>
          <a:p>
            <a:pPr marL="914400" lvl="1" indent="-457200">
              <a:buFontTx/>
              <a:buChar char="-"/>
            </a:pPr>
            <a:r>
              <a:rPr lang="fi-FI" sz="3200" dirty="0"/>
              <a:t>99 % sitoutunut jäätiköihin sekä maa- ja kallioperään</a:t>
            </a:r>
          </a:p>
          <a:p>
            <a:pPr marL="914400" lvl="1" indent="-457200">
              <a:buFontTx/>
              <a:buChar char="-"/>
            </a:pPr>
            <a:r>
              <a:rPr lang="fi-FI" sz="3200" b="1" dirty="0"/>
              <a:t>1 % juomakelpoisesta vedestä on helposti käytettävissä</a:t>
            </a:r>
          </a:p>
        </p:txBody>
      </p:sp>
      <p:sp>
        <p:nvSpPr>
          <p:cNvPr id="5" name="Suorakulmio 4"/>
          <p:cNvSpPr/>
          <p:nvPr/>
        </p:nvSpPr>
        <p:spPr>
          <a:xfrm>
            <a:off x="2303748" y="116632"/>
            <a:ext cx="4536504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fi-FI" sz="4400" b="1" dirty="0"/>
              <a:t>Maailman vedet</a:t>
            </a:r>
          </a:p>
        </p:txBody>
      </p:sp>
    </p:spTree>
    <p:extLst>
      <p:ext uri="{BB962C8B-B14F-4D97-AF65-F5344CB8AC3E}">
        <p14:creationId xmlns:p14="http://schemas.microsoft.com/office/powerpoint/2010/main" val="27031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Ympäristönsuojelu\PROJEKTIT\Mari 2016\Pori pictures\IMG_64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4"/>
          <a:stretch/>
        </p:blipFill>
        <p:spPr bwMode="auto">
          <a:xfrm>
            <a:off x="-8741" y="-29471"/>
            <a:ext cx="9152741" cy="688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935596" y="116632"/>
            <a:ext cx="7272808" cy="1446550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fi-FI" sz="4400" b="1" dirty="0"/>
              <a:t>1 % juomakelpoisesta vedestä on helposti käytettävissä</a:t>
            </a:r>
          </a:p>
        </p:txBody>
      </p:sp>
      <p:sp>
        <p:nvSpPr>
          <p:cNvPr id="3" name="Suorakulmio 2"/>
          <p:cNvSpPr/>
          <p:nvPr/>
        </p:nvSpPr>
        <p:spPr>
          <a:xfrm>
            <a:off x="573997" y="1700808"/>
            <a:ext cx="7996006" cy="5016758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fi-FI" sz="3200" b="1" dirty="0"/>
              <a:t>Suuri osa saastunutta tai vaarassa saastua: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Yhdyskuntien ja teollisuuden jätevedet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Maatalouden lannoite- ja torjunta-aineet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3200" dirty="0"/>
          </a:p>
          <a:p>
            <a:r>
              <a:rPr lang="fi-FI" sz="3200" b="1" dirty="0"/>
              <a:t>Epätasaisesti jakautunut: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Vähiten Afrikassa, Aasiassa ja Lähi-idässä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3200" dirty="0"/>
          </a:p>
          <a:p>
            <a:r>
              <a:rPr lang="fi-FI" sz="3200" dirty="0"/>
              <a:t>Ilmaston lämpeneminen vaikuttaa sateisuuden jakautumiseen; metsähakkuut ja eroosio heikentävät maaperän vedensitomiskykyä</a:t>
            </a:r>
          </a:p>
        </p:txBody>
      </p:sp>
    </p:spTree>
    <p:extLst>
      <p:ext uri="{BB962C8B-B14F-4D97-AF65-F5344CB8AC3E}">
        <p14:creationId xmlns:p14="http://schemas.microsoft.com/office/powerpoint/2010/main" val="5791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Ympäristönsuojelu\PROJEKTIT\Mari 2016\Kuvituskuvat\DSC071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5" t="128" r="5781" b="-128"/>
          <a:stretch/>
        </p:blipFill>
        <p:spPr bwMode="auto">
          <a:xfrm>
            <a:off x="0" y="1"/>
            <a:ext cx="92395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2051720" y="260648"/>
            <a:ext cx="5040560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fi-FI" sz="4400" b="1" dirty="0"/>
              <a:t>Vesien saastuminen</a:t>
            </a:r>
          </a:p>
        </p:txBody>
      </p:sp>
      <p:sp>
        <p:nvSpPr>
          <p:cNvPr id="6" name="Suorakulmio 5"/>
          <p:cNvSpPr/>
          <p:nvPr/>
        </p:nvSpPr>
        <p:spPr>
          <a:xfrm>
            <a:off x="215516" y="1366898"/>
            <a:ext cx="8820980" cy="3539430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fi-FI" sz="3200" b="1" dirty="0"/>
              <a:t>Vedet saastuvat, kun niihin päätyy ihmisperäisiä epäpuhtauksia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b="1" dirty="0"/>
              <a:t>Jätevesi: </a:t>
            </a:r>
            <a:r>
              <a:rPr lang="fi-FI" sz="3200" dirty="0"/>
              <a:t>puhdistamaton tai huonosti puhdistettu kotitalouksista, teollisuudesta ja maanviljelystä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b="1" dirty="0"/>
              <a:t>Roskaaminen: </a:t>
            </a:r>
            <a:r>
              <a:rPr lang="fi-FI" sz="3200" dirty="0"/>
              <a:t>ihmisperäisten jätteiden päätyminen vesistöihin ja lopulta meriin</a:t>
            </a:r>
          </a:p>
          <a:p>
            <a:r>
              <a:rPr lang="fi-FI" sz="1600" b="1" dirty="0">
                <a:hlinkClick r:id="rId3"/>
              </a:rPr>
              <a:t>http://www.ksml.fi/ulkomaat/T%C3%A4llainen-on-kuuden-Ranskan-kokoinen-roskalautta-%E2%80%93-katso-video/255211</a:t>
            </a:r>
            <a:r>
              <a:rPr lang="fi-FI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272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3376613"/>
            <a:ext cx="9205913" cy="3481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1583668" y="1341"/>
            <a:ext cx="5976664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fi-FI" sz="4400" b="1" dirty="0"/>
              <a:t>Vesien rehevöityminen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92365" y="77078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3200" dirty="0"/>
          </a:p>
        </p:txBody>
      </p:sp>
      <p:sp>
        <p:nvSpPr>
          <p:cNvPr id="6" name="Tekstiruutu 5"/>
          <p:cNvSpPr txBox="1"/>
          <p:nvPr/>
        </p:nvSpPr>
        <p:spPr>
          <a:xfrm>
            <a:off x="342834" y="770782"/>
            <a:ext cx="8458331" cy="3539430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3200" b="1" dirty="0"/>
              <a:t>Perustuotannon lisääntymistä, koska kasvillisuus saa liikaa ihmistoiminnasta peräisin olevia ravinteita (typpi, fosfori)</a:t>
            </a:r>
          </a:p>
          <a:p>
            <a:pPr marL="914400" lvl="1" indent="-457200">
              <a:buFontTx/>
              <a:buChar char="-"/>
            </a:pPr>
            <a:r>
              <a:rPr lang="fi-FI" sz="3200" dirty="0"/>
              <a:t>Maatalouden valumavedet </a:t>
            </a:r>
          </a:p>
          <a:p>
            <a:pPr marL="914400" lvl="1" indent="-457200">
              <a:buFontTx/>
              <a:buChar char="-"/>
            </a:pPr>
            <a:r>
              <a:rPr lang="fi-FI" sz="3200" dirty="0"/>
              <a:t>Teollisuus- ja yhdyskuntajätevedet </a:t>
            </a:r>
          </a:p>
          <a:p>
            <a:pPr marL="914400" lvl="1" indent="-457200">
              <a:buFontTx/>
              <a:buChar char="-"/>
            </a:pPr>
            <a:r>
              <a:rPr lang="fi-FI" sz="3200" dirty="0"/>
              <a:t>Kalankasvattamot </a:t>
            </a:r>
          </a:p>
          <a:p>
            <a:pPr marL="914400" lvl="1" indent="-457200">
              <a:buFontTx/>
              <a:buChar char="-"/>
            </a:pPr>
            <a:r>
              <a:rPr lang="fi-FI" sz="3200" dirty="0"/>
              <a:t>Laskeuma ilmasta </a:t>
            </a:r>
          </a:p>
        </p:txBody>
      </p:sp>
    </p:spTree>
    <p:extLst>
      <p:ext uri="{BB962C8B-B14F-4D97-AF65-F5344CB8AC3E}">
        <p14:creationId xmlns:p14="http://schemas.microsoft.com/office/powerpoint/2010/main" val="357541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246" r="2905" b="924"/>
          <a:stretch/>
        </p:blipFill>
        <p:spPr bwMode="auto">
          <a:xfrm>
            <a:off x="1" y="-36730"/>
            <a:ext cx="9144000" cy="68947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1115616" y="812729"/>
            <a:ext cx="6624736" cy="3539430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Vesistöjen umpeenkasvua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Veden samenemista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Vesikasvien lisääntymistä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Ranta-alueiden rihmalevien kasvua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Suurien leväkukintojen esiintymistä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Talvista happikatoa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Ekosysteemimuutoksia</a:t>
            </a:r>
          </a:p>
        </p:txBody>
      </p:sp>
      <p:sp>
        <p:nvSpPr>
          <p:cNvPr id="4" name="Suorakulmio 3"/>
          <p:cNvSpPr/>
          <p:nvPr/>
        </p:nvSpPr>
        <p:spPr>
          <a:xfrm>
            <a:off x="559477" y="116632"/>
            <a:ext cx="8025046" cy="707886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fi-FI" sz="4000" b="1" dirty="0"/>
              <a:t>Vesistöjen rehevöityminen aiheuttaa 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0096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Ympäristönsuojelu\PROJEKTIT\Mari 2016\Kuvituskuvat\DSC071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5" t="128" r="5781" b="-128"/>
          <a:stretch/>
        </p:blipFill>
        <p:spPr bwMode="auto">
          <a:xfrm>
            <a:off x="0" y="1"/>
            <a:ext cx="92395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2303748" y="107627"/>
            <a:ext cx="4536504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fi-FI" sz="4400" b="1" dirty="0"/>
              <a:t>Vesiensuojelu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116988" y="1472118"/>
            <a:ext cx="4512263" cy="2532946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sz="3200" dirty="0"/>
              <a:t>Älä käytä vettä turhaan</a:t>
            </a:r>
          </a:p>
          <a:p>
            <a:pPr>
              <a:spcBef>
                <a:spcPts val="0"/>
              </a:spcBef>
            </a:pPr>
            <a:r>
              <a:rPr lang="fi-FI" sz="3200" dirty="0"/>
              <a:t>Käytä vettä säästäviä laitteita</a:t>
            </a:r>
          </a:p>
          <a:p>
            <a:pPr>
              <a:spcBef>
                <a:spcPts val="0"/>
              </a:spcBef>
            </a:pPr>
            <a:r>
              <a:rPr lang="fi-FI" sz="3200" dirty="0"/>
              <a:t>Tiedosta </a:t>
            </a:r>
            <a:r>
              <a:rPr lang="fi-FI" sz="3200" b="1" dirty="0"/>
              <a:t>piilovesi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4"/>
          </p:nvPr>
        </p:nvSpPr>
        <p:spPr>
          <a:xfrm>
            <a:off x="4684557" y="1472118"/>
            <a:ext cx="4468928" cy="2532946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sz="3200" dirty="0"/>
              <a:t>Älä roskaa</a:t>
            </a:r>
          </a:p>
          <a:p>
            <a:pPr>
              <a:spcBef>
                <a:spcPts val="0"/>
              </a:spcBef>
            </a:pPr>
            <a:r>
              <a:rPr lang="fi-FI" sz="3200" dirty="0"/>
              <a:t>Käytetty vesi tulee puhdistaa</a:t>
            </a:r>
          </a:p>
          <a:p>
            <a:pPr>
              <a:spcBef>
                <a:spcPts val="0"/>
              </a:spcBef>
            </a:pPr>
            <a:r>
              <a:rPr lang="fi-FI" sz="3200" dirty="0"/>
              <a:t>Suosi vähälannoitteista maataloutta</a:t>
            </a:r>
          </a:p>
        </p:txBody>
      </p:sp>
      <p:sp>
        <p:nvSpPr>
          <p:cNvPr id="9" name="Suorakulmio 8"/>
          <p:cNvSpPr/>
          <p:nvPr/>
        </p:nvSpPr>
        <p:spPr>
          <a:xfrm>
            <a:off x="4723065" y="904364"/>
            <a:ext cx="3742628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fi-FI" sz="3200" b="1" dirty="0"/>
              <a:t>Vältä saastuttamasta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1053093" y="904363"/>
            <a:ext cx="3526963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fi-FI" sz="3200" b="1" dirty="0"/>
              <a:t>Käytä säästäen</a:t>
            </a:r>
          </a:p>
        </p:txBody>
      </p:sp>
    </p:spTree>
    <p:extLst>
      <p:ext uri="{BB962C8B-B14F-4D97-AF65-F5344CB8AC3E}">
        <p14:creationId xmlns:p14="http://schemas.microsoft.com/office/powerpoint/2010/main" val="35847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 uiExpand="1" build="p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/>
          <p:cNvSpPr txBox="1"/>
          <p:nvPr/>
        </p:nvSpPr>
        <p:spPr>
          <a:xfrm>
            <a:off x="3518122" y="116632"/>
            <a:ext cx="2107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b="1" dirty="0"/>
              <a:t>Piilovesi</a:t>
            </a:r>
          </a:p>
        </p:txBody>
      </p:sp>
      <p:sp>
        <p:nvSpPr>
          <p:cNvPr id="9" name="Suorakulmio 8"/>
          <p:cNvSpPr/>
          <p:nvPr/>
        </p:nvSpPr>
        <p:spPr>
          <a:xfrm>
            <a:off x="422274" y="886073"/>
            <a:ext cx="83981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dirty="0">
                <a:solidFill>
                  <a:prstClr val="black"/>
                </a:solidFill>
              </a:rPr>
              <a:t>Piilovesi, virtuaalivesi: </a:t>
            </a:r>
            <a:r>
              <a:rPr lang="fi-FI" sz="3200" dirty="0">
                <a:solidFill>
                  <a:prstClr val="black"/>
                </a:solidFill>
              </a:rPr>
              <a:t>tuotteen kasvatuksen, tuotannon ja jalostuksen aikana kulutettu kokonaisvesimäärä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Saman tuotteen piiloveden määrään vaikuttaa:</a:t>
            </a:r>
          </a:p>
          <a:p>
            <a:pPr marL="914400" lvl="1" indent="-457200">
              <a:buFontTx/>
              <a:buChar char="-"/>
            </a:pPr>
            <a:r>
              <a:rPr lang="fi-FI" sz="3200" dirty="0"/>
              <a:t>Tuotantotekniikka</a:t>
            </a:r>
          </a:p>
          <a:p>
            <a:pPr marL="914400" lvl="1" indent="-457200">
              <a:buFontTx/>
              <a:buChar char="-"/>
            </a:pPr>
            <a:r>
              <a:rPr lang="fi-FI" sz="3200" dirty="0"/>
              <a:t>Tuotanto-olosuhteet</a:t>
            </a:r>
          </a:p>
          <a:p>
            <a:pPr marL="914400" lvl="1" indent="-457200">
              <a:buFontTx/>
              <a:buChar char="-"/>
            </a:pPr>
            <a:endParaRPr lang="fi-FI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0923">
            <a:off x="-581985" y="4125337"/>
            <a:ext cx="4107008" cy="273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orakulmio 9"/>
          <p:cNvSpPr/>
          <p:nvPr/>
        </p:nvSpPr>
        <p:spPr>
          <a:xfrm>
            <a:off x="1720280" y="4415784"/>
            <a:ext cx="240783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dirty="0"/>
              <a:t>Banaani 1kg, </a:t>
            </a:r>
          </a:p>
          <a:p>
            <a:r>
              <a:rPr lang="fi-FI" sz="3200" dirty="0"/>
              <a:t>860 litraa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3436484" y="5517232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dirty="0"/>
              <a:t>Naudanliha 1 kg, </a:t>
            </a:r>
          </a:p>
          <a:p>
            <a:r>
              <a:rPr lang="fi-FI" sz="3200" dirty="0"/>
              <a:t>15 500 litraa</a:t>
            </a:r>
          </a:p>
        </p:txBody>
      </p:sp>
      <p:pic>
        <p:nvPicPr>
          <p:cNvPr id="5126" name="Picture 6" descr="http://res.freestockphotos.biz/pictures/10/10648-illustration-of-a-cow-p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1118"/>
            <a:ext cx="3783468" cy="268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8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c9ea5038-e2ec-46a5-bc82-e353d0a2b4f2}" enabled="0" method="" siteId="{c9ea5038-e2ec-46a5-bc82-e353d0a2b4f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323</Words>
  <Application>Microsoft Office PowerPoint</Application>
  <PresentationFormat>Näytössä katseltava diaesitys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Porin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Kuusela Marianna</dc:creator>
  <cp:lastModifiedBy>Terhi Repo</cp:lastModifiedBy>
  <cp:revision>30</cp:revision>
  <dcterms:created xsi:type="dcterms:W3CDTF">2016-08-18T10:45:40Z</dcterms:created>
  <dcterms:modified xsi:type="dcterms:W3CDTF">2024-11-11T08:09:59Z</dcterms:modified>
</cp:coreProperties>
</file>