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9" r:id="rId5"/>
    <p:sldId id="260" r:id="rId6"/>
    <p:sldId id="261" r:id="rId7"/>
    <p:sldId id="266" r:id="rId8"/>
    <p:sldId id="263" r:id="rId9"/>
    <p:sldId id="264" r:id="rId10"/>
    <p:sldId id="273" r:id="rId11"/>
    <p:sldId id="265" r:id="rId12"/>
    <p:sldId id="268" r:id="rId13"/>
    <p:sldId id="267" r:id="rId14"/>
    <p:sldId id="269" r:id="rId15"/>
    <p:sldId id="270" r:id="rId16"/>
    <p:sldId id="272" r:id="rId17"/>
    <p:sldId id="274" r:id="rId1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6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43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172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472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493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405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28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4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4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617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03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89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2D6D-B3B3-45B4-A5B1-05EE0DC6350B}" type="datetimeFigureOut">
              <a:rPr lang="fi-FI" smtClean="0"/>
              <a:t>11.11.2024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4F66-55A2-4D08-8496-FE318D8825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672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2123728" y="188594"/>
            <a:ext cx="4896544" cy="144655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Ruoka kestävästi ja </a:t>
            </a:r>
          </a:p>
          <a:p>
            <a:pPr algn="ctr"/>
            <a:r>
              <a:rPr lang="fi-FI" sz="4400" b="1" dirty="0"/>
              <a:t>vastuullisesti</a:t>
            </a:r>
          </a:p>
        </p:txBody>
      </p:sp>
      <p:pic>
        <p:nvPicPr>
          <p:cNvPr id="6" name="Picture 6" descr="http://patarumpu.pori.fi/viestinta/Jaetut%20asiakirjat/pori_pall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" b="805"/>
          <a:stretch/>
        </p:blipFill>
        <p:spPr bwMode="auto">
          <a:xfrm>
            <a:off x="7984571" y="82215"/>
            <a:ext cx="1056936" cy="10527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503547" y="5661248"/>
            <a:ext cx="8136905" cy="107721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Ruoan tuotannon, kuljetuksen, valmistuksen ja hävikin ympäristövaikutusten pienentäminen</a:t>
            </a:r>
          </a:p>
        </p:txBody>
      </p:sp>
    </p:spTree>
    <p:extLst>
      <p:ext uri="{BB962C8B-B14F-4D97-AF65-F5344CB8AC3E}">
        <p14:creationId xmlns:p14="http://schemas.microsoft.com/office/powerpoint/2010/main" val="121582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ori pictures 2 phone\WP_20160720_10_21_28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6345"/>
          <a:stretch/>
        </p:blipFill>
        <p:spPr bwMode="auto">
          <a:xfrm>
            <a:off x="0" y="-23490"/>
            <a:ext cx="9144000" cy="688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77684" y="3645024"/>
            <a:ext cx="7850700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i-FI" sz="3200" b="1" dirty="0"/>
              <a:t>Ruoan kuljetuksen ympäristövaikutuksia voi pienentää: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Suosi lähituotteita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Vältä ruokajätettä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Suosi vähän resursseja tarvitsevia lajikkeita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Vältä turhaa pakkausmateriaalia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494557" y="35994"/>
            <a:ext cx="4154885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 kuljetus</a:t>
            </a:r>
          </a:p>
        </p:txBody>
      </p:sp>
    </p:spTree>
    <p:extLst>
      <p:ext uri="{BB962C8B-B14F-4D97-AF65-F5344CB8AC3E}">
        <p14:creationId xmlns:p14="http://schemas.microsoft.com/office/powerpoint/2010/main" val="68479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/>
          <a:stretch/>
        </p:blipFill>
        <p:spPr bwMode="auto">
          <a:xfrm>
            <a:off x="6627" y="0"/>
            <a:ext cx="91373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563483" y="260647"/>
            <a:ext cx="4023666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Ruoanvalmistus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68439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/>
          <a:stretch/>
        </p:blipFill>
        <p:spPr bwMode="auto">
          <a:xfrm>
            <a:off x="6627" y="0"/>
            <a:ext cx="91373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563483" y="260647"/>
            <a:ext cx="4023666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Ruoanvalmistus</a:t>
            </a:r>
            <a:endParaRPr lang="fi-FI" sz="4400" dirty="0"/>
          </a:p>
        </p:txBody>
      </p:sp>
      <p:sp>
        <p:nvSpPr>
          <p:cNvPr id="4" name="Suorakulmio 3"/>
          <p:cNvSpPr/>
          <p:nvPr/>
        </p:nvSpPr>
        <p:spPr>
          <a:xfrm>
            <a:off x="277482" y="1196752"/>
            <a:ext cx="8614998" cy="353943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b="1" dirty="0"/>
              <a:t>Ruoanvalmistukseen kuluu energiaa, vettä ja luonnonvaroja: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Ruoan valmistuksessa kokkauksen yhteydessä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Valmiin ruoan säilyttämisessä ja uudelleen lämmittämisessä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Ruokavalmisteiden ja astioiden pesemisessä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Jätteiden kierrätyksessä</a:t>
            </a:r>
          </a:p>
        </p:txBody>
      </p:sp>
    </p:spTree>
    <p:extLst>
      <p:ext uri="{BB962C8B-B14F-4D97-AF65-F5344CB8AC3E}">
        <p14:creationId xmlns:p14="http://schemas.microsoft.com/office/powerpoint/2010/main" val="101636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/>
          <a:stretch/>
        </p:blipFill>
        <p:spPr bwMode="auto">
          <a:xfrm>
            <a:off x="6627" y="0"/>
            <a:ext cx="91373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563483" y="260647"/>
            <a:ext cx="4023666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Ruoanvalmistus</a:t>
            </a:r>
            <a:endParaRPr lang="fi-FI" sz="4400" dirty="0"/>
          </a:p>
        </p:txBody>
      </p:sp>
      <p:sp>
        <p:nvSpPr>
          <p:cNvPr id="4" name="Suorakulmio 3"/>
          <p:cNvSpPr/>
          <p:nvPr/>
        </p:nvSpPr>
        <p:spPr>
          <a:xfrm>
            <a:off x="277482" y="1074781"/>
            <a:ext cx="8542989" cy="452431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Ruoanvalmistuksen energiatehokkuutta voi parantaa: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Sopiva ja energiatehokas laite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Oikea valmistusastia ruoan määrän ja laatuun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Valmistamalla vähemmän kypsentämistä vaativia ruokia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Käyttämällä laitteita  ja astioita järkevästi: kansi, tehokas lämmitys ja heti käyttöön, oikean kokoinen kattila levyn kokoon yms.</a:t>
            </a:r>
          </a:p>
        </p:txBody>
      </p:sp>
    </p:spTree>
    <p:extLst>
      <p:ext uri="{BB962C8B-B14F-4D97-AF65-F5344CB8AC3E}">
        <p14:creationId xmlns:p14="http://schemas.microsoft.com/office/powerpoint/2010/main" val="345937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09"/>
            <a:ext cx="9245598" cy="69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95423" y="116632"/>
            <a:ext cx="2153154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 Hävikki </a:t>
            </a:r>
          </a:p>
        </p:txBody>
      </p:sp>
    </p:spTree>
    <p:extLst>
      <p:ext uri="{BB962C8B-B14F-4D97-AF65-F5344CB8AC3E}">
        <p14:creationId xmlns:p14="http://schemas.microsoft.com/office/powerpoint/2010/main" val="1051175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09"/>
            <a:ext cx="9245598" cy="69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95423" y="116632"/>
            <a:ext cx="2153154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 Hävikki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1520" y="1124745"/>
            <a:ext cx="8712968" cy="353943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endParaRPr lang="fi-FI" sz="3200" dirty="0"/>
          </a:p>
          <a:p>
            <a:r>
              <a:rPr lang="fi-FI" sz="3200" dirty="0"/>
              <a:t>Suomessa k</a:t>
            </a:r>
            <a:r>
              <a:rPr lang="fi-FI" sz="3200" b="0" i="0" dirty="0">
                <a:solidFill>
                  <a:srgbClr val="000000"/>
                </a:solidFill>
                <a:effectLst/>
                <a:latin typeface="proxima-nova"/>
              </a:rPr>
              <a:t>otitalouksissa </a:t>
            </a:r>
            <a:r>
              <a:rPr lang="fi-FI" sz="3200" dirty="0"/>
              <a:t>heitetään ruokaa vuosittain roskiin 107–137 miljoonaa kiloa eli noin 20–25 kiloa henkeä kohti.</a:t>
            </a:r>
          </a:p>
          <a:p>
            <a:endParaRPr lang="fi-FI" sz="3200" dirty="0"/>
          </a:p>
          <a:p>
            <a:r>
              <a:rPr lang="fi-FI" sz="3200" dirty="0"/>
              <a:t>Hävikkiä syntyy kun ruoka jätetään syömättä ja valmistuksessa.</a:t>
            </a:r>
          </a:p>
        </p:txBody>
      </p:sp>
    </p:spTree>
    <p:extLst>
      <p:ext uri="{BB962C8B-B14F-4D97-AF65-F5344CB8AC3E}">
        <p14:creationId xmlns:p14="http://schemas.microsoft.com/office/powerpoint/2010/main" val="421671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09"/>
            <a:ext cx="9245598" cy="69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95423" y="116632"/>
            <a:ext cx="2153154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 Hävikki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95464" y="891747"/>
            <a:ext cx="4836576" cy="501675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b="1" dirty="0"/>
              <a:t>Ruokahävikin määrää voi vähentää: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Syö mitä otat lautasellesi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Osta vain sen mitä tulet tarvitsemaan</a:t>
            </a:r>
          </a:p>
          <a:p>
            <a:r>
              <a:rPr lang="fi-FI" sz="3200" b="1" dirty="0"/>
              <a:t>Ruokahävikin vaikutuksia voi vähentää: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Kierrätä ruokajäte oikein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Biojäteastia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Kompostointi</a:t>
            </a:r>
          </a:p>
        </p:txBody>
      </p:sp>
    </p:spTree>
    <p:extLst>
      <p:ext uri="{BB962C8B-B14F-4D97-AF65-F5344CB8AC3E}">
        <p14:creationId xmlns:p14="http://schemas.microsoft.com/office/powerpoint/2010/main" val="2110192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1427" r="6279"/>
          <a:stretch/>
        </p:blipFill>
        <p:spPr bwMode="auto">
          <a:xfrm>
            <a:off x="0" y="0"/>
            <a:ext cx="9222483" cy="687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35354" y="5780782"/>
            <a:ext cx="8351774" cy="107721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3200" b="1" dirty="0"/>
              <a:t>Syö kohtuudella</a:t>
            </a:r>
          </a:p>
          <a:p>
            <a:pPr algn="ctr"/>
            <a:r>
              <a:rPr lang="fi-FI" sz="3200" dirty="0"/>
              <a:t>Ruoan liiallinen määrä lisää ympäristövaikutuksia</a:t>
            </a:r>
          </a:p>
        </p:txBody>
      </p:sp>
    </p:spTree>
    <p:extLst>
      <p:ext uri="{BB962C8B-B14F-4D97-AF65-F5344CB8AC3E}">
        <p14:creationId xmlns:p14="http://schemas.microsoft.com/office/powerpoint/2010/main" val="20799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87524" y="1412776"/>
            <a:ext cx="8568952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i-FI" sz="3200" b="1" dirty="0"/>
              <a:t>Ruoan tuotanto, kuljetus, valmistus ja hävikki kuormittavat ympäristöä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Ruoka aiheuttaa noin 1/3 arkielämän ympäristökuormasta</a:t>
            </a:r>
          </a:p>
          <a:p>
            <a:pPr lvl="2" indent="-457200">
              <a:buFontTx/>
              <a:buChar char="-"/>
            </a:pPr>
            <a:r>
              <a:rPr lang="fi-FI" sz="3200" dirty="0"/>
              <a:t>Asuminen, muut kulutustavarat ja liikkuminen ym. aiheuttavat loput </a:t>
            </a:r>
          </a:p>
          <a:p>
            <a:r>
              <a:rPr lang="fi-FI" sz="3200" b="1" dirty="0"/>
              <a:t>Omilla päätöksillä voi vaikuttaa ruoan ympäristövaikutuksiin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123728" y="188594"/>
            <a:ext cx="4896544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Ruoka ja ympäristö</a:t>
            </a:r>
          </a:p>
        </p:txBody>
      </p:sp>
    </p:spTree>
    <p:extLst>
      <p:ext uri="{BB962C8B-B14F-4D97-AF65-F5344CB8AC3E}">
        <p14:creationId xmlns:p14="http://schemas.microsoft.com/office/powerpoint/2010/main" val="135683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1691680" y="35994"/>
            <a:ext cx="5760641" cy="144655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Ruoantuotannolla on ympäristövaikutuksia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89756" y="5286678"/>
            <a:ext cx="8964488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i-FI" sz="3200" b="1" dirty="0"/>
              <a:t>Ruoantuotanto: </a:t>
            </a:r>
            <a:r>
              <a:rPr lang="fi-FI" sz="3200" dirty="0"/>
              <a:t>viljely, keräily, metsästys tai eläinten kasvatus ja niiden lihan, maidon, munien, hunajan ym. tuotteiden hyödyntäminen</a:t>
            </a:r>
          </a:p>
        </p:txBody>
      </p:sp>
    </p:spTree>
    <p:extLst>
      <p:ext uri="{BB962C8B-B14F-4D97-AF65-F5344CB8AC3E}">
        <p14:creationId xmlns:p14="http://schemas.microsoft.com/office/powerpoint/2010/main" val="314015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43508" y="1556792"/>
            <a:ext cx="8856984" cy="452431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i-FI" sz="3200" b="1" dirty="0"/>
              <a:t>Mitä  ruokaa tuotetaan?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Kasvit vaativat  vähemmän energiaa, vettä ja ravinteita kuin lihan tuotto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1 kg tuotto: Appelsiinit         460 l vettä</a:t>
            </a:r>
          </a:p>
          <a:p>
            <a:r>
              <a:rPr lang="fi-FI" sz="3200" dirty="0"/>
              <a:t>                                Naudanliha  15 500 l vettä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Jalostus: nopeampi kasvu, tuottavuus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Tuotetaanko ruokaa ihmisille vai rehua eläimille?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Sopiiko tuotettava ruoka ilmastoon? Voiko esim. riisiä kasvattaa Porissa?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411759" y="35994"/>
            <a:ext cx="4320481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Ruoantuotanto</a:t>
            </a:r>
          </a:p>
        </p:txBody>
      </p:sp>
    </p:spTree>
    <p:extLst>
      <p:ext uri="{BB962C8B-B14F-4D97-AF65-F5344CB8AC3E}">
        <p14:creationId xmlns:p14="http://schemas.microsoft.com/office/powerpoint/2010/main" val="184080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43508" y="1556792"/>
            <a:ext cx="8856984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i-FI" sz="3200" b="1" dirty="0"/>
              <a:t>Miten tuotetaan?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Tehokkuus: tehomaatalous tuottaa enemmän mutta vaatii myös paljon resursseja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Luomutuotannossa ruoan ympäristövaikutukset ovat usein pienemmät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Vaatiiko ruoka paljon resursseja? Esim. kastelua vähäsateisella alueella tai kasvihuoneen viileämmillä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411759" y="35994"/>
            <a:ext cx="4320481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Ruoantuotanto</a:t>
            </a:r>
          </a:p>
        </p:txBody>
      </p:sp>
    </p:spTree>
    <p:extLst>
      <p:ext uri="{BB962C8B-B14F-4D97-AF65-F5344CB8AC3E}">
        <p14:creationId xmlns:p14="http://schemas.microsoft.com/office/powerpoint/2010/main" val="426607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43508" y="1556792"/>
            <a:ext cx="8856984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fi-FI" sz="3200" b="1" dirty="0"/>
              <a:t>Missä tuotetaan?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Sopivat lajit ja lajikkeet vallitseviin olosuhteisiin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Ilmasto määrää mitä voi ja kannattaa tuottaa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Kuljetusmatka lisää ympäristövaikutuksia; mitä pidempi matka, sen suurempi vaikutus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411759" y="35994"/>
            <a:ext cx="4320481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Ruoantuotanto</a:t>
            </a:r>
          </a:p>
        </p:txBody>
      </p:sp>
    </p:spTree>
    <p:extLst>
      <p:ext uri="{BB962C8B-B14F-4D97-AF65-F5344CB8AC3E}">
        <p14:creationId xmlns:p14="http://schemas.microsoft.com/office/powerpoint/2010/main" val="388999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rkm18\Desktop\Mari 2016\Kuvituskuvat\DSC07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50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71754" y="4653136"/>
            <a:ext cx="9000491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Suosi kausituotteita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Kasviruokavalio kuluttaa vähemmän kuin liharuokavalio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Suosimalla vähemmän vaativia kasvi- ja eläinlajeja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1187624" y="35994"/>
            <a:ext cx="6912767" cy="144655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Ruoantuotanto</a:t>
            </a:r>
          </a:p>
          <a:p>
            <a:pPr algn="ctr"/>
            <a:r>
              <a:rPr lang="fi-FI" sz="4400" b="1" dirty="0"/>
              <a:t>ympäristöystävällisemmäksi</a:t>
            </a:r>
          </a:p>
        </p:txBody>
      </p:sp>
    </p:spTree>
    <p:extLst>
      <p:ext uri="{BB962C8B-B14F-4D97-AF65-F5344CB8AC3E}">
        <p14:creationId xmlns:p14="http://schemas.microsoft.com/office/powerpoint/2010/main" val="273135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ori pictures 2 phone\WP_20160720_10_21_28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6345"/>
          <a:stretch/>
        </p:blipFill>
        <p:spPr bwMode="auto">
          <a:xfrm>
            <a:off x="0" y="-23490"/>
            <a:ext cx="9144000" cy="688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1813330" y="35994"/>
            <a:ext cx="5472608" cy="144655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 kuljetus rasittaa ympäristöä</a:t>
            </a:r>
          </a:p>
        </p:txBody>
      </p:sp>
    </p:spTree>
    <p:extLst>
      <p:ext uri="{BB962C8B-B14F-4D97-AF65-F5344CB8AC3E}">
        <p14:creationId xmlns:p14="http://schemas.microsoft.com/office/powerpoint/2010/main" val="157548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ori pictures 2 phone\WP_20160720_10_21_28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6345"/>
          <a:stretch/>
        </p:blipFill>
        <p:spPr bwMode="auto">
          <a:xfrm>
            <a:off x="0" y="-23490"/>
            <a:ext cx="9144000" cy="688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92935" y="1556792"/>
            <a:ext cx="8856984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Ruoka pitää kuljettaa tuotantopaikasta myyntipaikkaan, usein monia välietappeja ja myyntipisteistä koteihin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Ruokajäte pitää myös kuljettaa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Ruoan tuotantoon vaadittavat resurssit (vesi, lannoitteet, koneet yms.) pitää kuljettaa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Kuljetettava ruoka pitää pakata; lisää kuljetettavaa ja jätettä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494557" y="35994"/>
            <a:ext cx="4154885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fi-FI" sz="4400" b="1" dirty="0"/>
              <a:t>Ruoan kuljetus</a:t>
            </a:r>
          </a:p>
        </p:txBody>
      </p:sp>
    </p:spTree>
    <p:extLst>
      <p:ext uri="{BB962C8B-B14F-4D97-AF65-F5344CB8AC3E}">
        <p14:creationId xmlns:p14="http://schemas.microsoft.com/office/powerpoint/2010/main" val="152637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c9ea5038-e2ec-46a5-bc82-e353d0a2b4f2}" enabled="0" method="" siteId="{c9ea5038-e2ec-46a5-bc82-e353d0a2b4f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402</Words>
  <Application>Microsoft Office PowerPoint</Application>
  <PresentationFormat>Näytössä katseltava diaesitys (4:3)</PresentationFormat>
  <Paragraphs>74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Calibri</vt:lpstr>
      <vt:lpstr>proxima-nova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Kuusela Marianna</dc:creator>
  <cp:lastModifiedBy>Terhi Repo</cp:lastModifiedBy>
  <cp:revision>35</cp:revision>
  <dcterms:created xsi:type="dcterms:W3CDTF">2016-08-16T05:53:50Z</dcterms:created>
  <dcterms:modified xsi:type="dcterms:W3CDTF">2024-11-11T08:08:57Z</dcterms:modified>
</cp:coreProperties>
</file>